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88" r:id="rId3"/>
    <p:sldId id="258" r:id="rId4"/>
    <p:sldId id="257" r:id="rId5"/>
    <p:sldId id="289" r:id="rId6"/>
    <p:sldId id="290" r:id="rId7"/>
    <p:sldId id="263" r:id="rId8"/>
    <p:sldId id="270" r:id="rId9"/>
    <p:sldId id="291" r:id="rId10"/>
    <p:sldId id="292" r:id="rId11"/>
    <p:sldId id="259" r:id="rId12"/>
    <p:sldId id="268" r:id="rId13"/>
    <p:sldId id="293" r:id="rId14"/>
    <p:sldId id="294" r:id="rId15"/>
    <p:sldId id="269" r:id="rId16"/>
  </p:sldIdLst>
  <p:sldSz cx="18288000" cy="10287000"/>
  <p:notesSz cx="6858000" cy="9144000"/>
  <p:embeddedFontLst>
    <p:embeddedFont>
      <p:font typeface="Lato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pitchFamily="34" charset="0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TT Rounds Condensed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svg"/><Relationship Id="rId7" Type="http://schemas.openxmlformats.org/officeDocument/2006/relationships/image" Target="../media/image3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457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9115" y="8905875"/>
            <a:ext cx="5528310" cy="677418"/>
            <a:chOff x="0" y="0"/>
            <a:chExt cx="7371080" cy="903224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7345680" cy="877824"/>
            </a:xfrm>
            <a:custGeom>
              <a:avLst/>
              <a:gdLst/>
              <a:ahLst/>
              <a:cxnLst/>
              <a:rect l="l" t="t" r="r" b="b"/>
              <a:pathLst>
                <a:path w="7345680" h="877824">
                  <a:moveTo>
                    <a:pt x="0" y="0"/>
                  </a:moveTo>
                  <a:lnTo>
                    <a:pt x="7345680" y="0"/>
                  </a:lnTo>
                  <a:lnTo>
                    <a:pt x="7345680" y="877824"/>
                  </a:lnTo>
                  <a:lnTo>
                    <a:pt x="0" y="8778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371080" cy="903224"/>
            </a:xfrm>
            <a:custGeom>
              <a:avLst/>
              <a:gdLst/>
              <a:ahLst/>
              <a:cxnLst/>
              <a:rect l="l" t="t" r="r" b="b"/>
              <a:pathLst>
                <a:path w="7371080" h="903224">
                  <a:moveTo>
                    <a:pt x="12700" y="0"/>
                  </a:moveTo>
                  <a:lnTo>
                    <a:pt x="7358380" y="0"/>
                  </a:lnTo>
                  <a:cubicBezTo>
                    <a:pt x="7365365" y="0"/>
                    <a:pt x="7371080" y="5715"/>
                    <a:pt x="7371080" y="12700"/>
                  </a:cubicBezTo>
                  <a:lnTo>
                    <a:pt x="7371080" y="890524"/>
                  </a:lnTo>
                  <a:cubicBezTo>
                    <a:pt x="7371080" y="897509"/>
                    <a:pt x="7365365" y="903224"/>
                    <a:pt x="7358380" y="903224"/>
                  </a:cubicBezTo>
                  <a:lnTo>
                    <a:pt x="12700" y="903224"/>
                  </a:lnTo>
                  <a:cubicBezTo>
                    <a:pt x="5715" y="903224"/>
                    <a:pt x="0" y="897509"/>
                    <a:pt x="0" y="89052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890524"/>
                  </a:lnTo>
                  <a:lnTo>
                    <a:pt x="12700" y="890524"/>
                  </a:lnTo>
                  <a:lnTo>
                    <a:pt x="12700" y="877824"/>
                  </a:lnTo>
                  <a:lnTo>
                    <a:pt x="7358380" y="877824"/>
                  </a:lnTo>
                  <a:lnTo>
                    <a:pt x="7358380" y="890524"/>
                  </a:lnTo>
                  <a:lnTo>
                    <a:pt x="7345680" y="890524"/>
                  </a:lnTo>
                  <a:lnTo>
                    <a:pt x="7345680" y="12700"/>
                  </a:lnTo>
                  <a:lnTo>
                    <a:pt x="7358380" y="12700"/>
                  </a:lnTo>
                  <a:lnTo>
                    <a:pt x="735838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0" y="336177"/>
            <a:ext cx="2286000" cy="1892530"/>
          </a:xfrm>
          <a:custGeom>
            <a:avLst/>
            <a:gdLst/>
            <a:ahLst/>
            <a:cxnLst/>
            <a:rect l="l" t="t" r="r" b="b"/>
            <a:pathLst>
              <a:path w="2956844" h="2284835">
                <a:moveTo>
                  <a:pt x="0" y="0"/>
                </a:moveTo>
                <a:lnTo>
                  <a:pt x="2956844" y="0"/>
                </a:lnTo>
                <a:lnTo>
                  <a:pt x="2956844" y="2284834"/>
                </a:lnTo>
                <a:lnTo>
                  <a:pt x="0" y="2284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826207" y="9775507"/>
            <a:ext cx="3931920" cy="46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1">
                <a:solidFill>
                  <a:srgbClr val="00376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E0EA2D-F20E-EB6A-F3E7-1AB36DF802D2}"/>
              </a:ext>
            </a:extLst>
          </p:cNvPr>
          <p:cNvGrpSpPr/>
          <p:nvPr/>
        </p:nvGrpSpPr>
        <p:grpSpPr>
          <a:xfrm>
            <a:off x="2286000" y="2886694"/>
            <a:ext cx="78988" cy="4630195"/>
            <a:chOff x="0" y="-128490"/>
            <a:chExt cx="20803" cy="121947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4B3DC05-DE23-5D5F-10E6-7EC8644AFAE0}"/>
                </a:ext>
              </a:extLst>
            </p:cNvPr>
            <p:cNvSpPr/>
            <p:nvPr/>
          </p:nvSpPr>
          <p:spPr>
            <a:xfrm>
              <a:off x="0" y="-128490"/>
              <a:ext cx="20803" cy="1090985"/>
            </a:xfrm>
            <a:custGeom>
              <a:avLst/>
              <a:gdLst/>
              <a:ahLst/>
              <a:cxnLst/>
              <a:rect l="l" t="t" r="r" b="b"/>
              <a:pathLst>
                <a:path w="20803" h="1090985">
                  <a:moveTo>
                    <a:pt x="0" y="0"/>
                  </a:moveTo>
                  <a:lnTo>
                    <a:pt x="20803" y="0"/>
                  </a:lnTo>
                  <a:lnTo>
                    <a:pt x="20803" y="1090985"/>
                  </a:lnTo>
                  <a:lnTo>
                    <a:pt x="0" y="1090985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46E93D-B528-E57C-4B3E-D692F826735D}"/>
                </a:ext>
              </a:extLst>
            </p:cNvPr>
            <p:cNvSpPr txBox="1"/>
            <p:nvPr/>
          </p:nvSpPr>
          <p:spPr>
            <a:xfrm>
              <a:off x="0" y="-19050"/>
              <a:ext cx="20803" cy="1110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96AB77A0-0EFD-FF0D-59EE-A11B42814C08}"/>
              </a:ext>
            </a:extLst>
          </p:cNvPr>
          <p:cNvSpPr txBox="1"/>
          <p:nvPr/>
        </p:nvSpPr>
        <p:spPr>
          <a:xfrm>
            <a:off x="2761718" y="2886693"/>
            <a:ext cx="5054382" cy="1917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306"/>
              </a:lnSpc>
            </a:pPr>
            <a:r>
              <a:rPr lang="en-US" sz="11647" b="1" spc="-232" dirty="0">
                <a:solidFill>
                  <a:srgbClr val="4951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 ÁN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0C6A109C-CCA1-6B0B-3A14-BEEFC8F49683}"/>
              </a:ext>
            </a:extLst>
          </p:cNvPr>
          <p:cNvSpPr txBox="1"/>
          <p:nvPr/>
        </p:nvSpPr>
        <p:spPr>
          <a:xfrm>
            <a:off x="2761718" y="5097780"/>
            <a:ext cx="7414950" cy="164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8"/>
              </a:lnSpc>
            </a:pPr>
            <a:r>
              <a:rPr lang="en-US" sz="3157" spc="252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PHẦN MỀM ĐẶT LỊCH KHÁM THÚ CƯNG TRÊN DIỆN THOẠI DI ĐỘNG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C2B185-B080-B700-69DD-B4EB0730F0CB}"/>
              </a:ext>
            </a:extLst>
          </p:cNvPr>
          <p:cNvSpPr/>
          <p:nvPr/>
        </p:nvSpPr>
        <p:spPr>
          <a:xfrm>
            <a:off x="10210800" y="2476500"/>
            <a:ext cx="5105400" cy="51816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0A273-8ACE-3023-CBBE-2F41B723D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E79EF2-7E12-0955-C624-16D24443409E}"/>
              </a:ext>
            </a:extLst>
          </p:cNvPr>
          <p:cNvSpPr/>
          <p:nvPr/>
        </p:nvSpPr>
        <p:spPr>
          <a:xfrm>
            <a:off x="-304800" y="190500"/>
            <a:ext cx="8458200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3.Sơ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đồ</a:t>
            </a: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 Class Diagram</a:t>
            </a:r>
          </a:p>
        </p:txBody>
      </p:sp>
      <p:sp>
        <p:nvSpPr>
          <p:cNvPr id="8" name="Freeform 28">
            <a:extLst>
              <a:ext uri="{FF2B5EF4-FFF2-40B4-BE49-F238E27FC236}">
                <a16:creationId xmlns:a16="http://schemas.microsoft.com/office/drawing/2014/main" id="{C44C8A38-B3DC-4EC0-5737-1814420134F5}"/>
              </a:ext>
            </a:extLst>
          </p:cNvPr>
          <p:cNvSpPr/>
          <p:nvPr/>
        </p:nvSpPr>
        <p:spPr>
          <a:xfrm>
            <a:off x="14632122" y="-46813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6" descr="A blue and white logo  Description automatically generated">
            <a:extLst>
              <a:ext uri="{FF2B5EF4-FFF2-40B4-BE49-F238E27FC236}">
                <a16:creationId xmlns:a16="http://schemas.microsoft.com/office/drawing/2014/main" id="{96B3F9D1-6D1A-A10B-599A-D4F69C60B52F}"/>
              </a:ext>
            </a:extLst>
          </p:cNvPr>
          <p:cNvSpPr/>
          <p:nvPr/>
        </p:nvSpPr>
        <p:spPr>
          <a:xfrm>
            <a:off x="228600" y="8338312"/>
            <a:ext cx="2085310" cy="1611376"/>
          </a:xfrm>
          <a:custGeom>
            <a:avLst/>
            <a:gdLst/>
            <a:ahLst/>
            <a:cxnLst/>
            <a:rect l="l" t="t" r="r" b="b"/>
            <a:pathLst>
              <a:path w="2085310" h="1611376">
                <a:moveTo>
                  <a:pt x="0" y="0"/>
                </a:moveTo>
                <a:lnTo>
                  <a:pt x="2085310" y="0"/>
                </a:lnTo>
                <a:lnTo>
                  <a:pt x="2085310" y="1611376"/>
                </a:lnTo>
                <a:lnTo>
                  <a:pt x="0" y="1611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8F57B-9717-001D-931B-72537FCA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2" y="1078564"/>
            <a:ext cx="11201400" cy="7540197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B3C1C819-2EF8-8336-7FF6-90F2DD590E8C}"/>
              </a:ext>
            </a:extLst>
          </p:cNvPr>
          <p:cNvSpPr txBox="1"/>
          <p:nvPr/>
        </p:nvSpPr>
        <p:spPr>
          <a:xfrm>
            <a:off x="1739573" y="1714500"/>
            <a:ext cx="405533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9DF85-09DD-69E0-9426-7DE606759C92}"/>
              </a:ext>
            </a:extLst>
          </p:cNvPr>
          <p:cNvSpPr txBox="1"/>
          <p:nvPr/>
        </p:nvSpPr>
        <p:spPr>
          <a:xfrm>
            <a:off x="1734656" y="2564323"/>
            <a:ext cx="405533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Booking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AF0589-98F1-C3F1-DC2A-8D60934787D4}"/>
              </a:ext>
            </a:extLst>
          </p:cNvPr>
          <p:cNvSpPr txBox="1"/>
          <p:nvPr/>
        </p:nvSpPr>
        <p:spPr>
          <a:xfrm>
            <a:off x="1734656" y="3307381"/>
            <a:ext cx="405533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F136B9C-B3C2-467B-9F19-AD815E195492}"/>
              </a:ext>
            </a:extLst>
          </p:cNvPr>
          <p:cNvSpPr txBox="1"/>
          <p:nvPr/>
        </p:nvSpPr>
        <p:spPr>
          <a:xfrm>
            <a:off x="1734656" y="4050439"/>
            <a:ext cx="405533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Bill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D62A3A2-1305-B61B-DAC5-1FA6C1A23299}"/>
              </a:ext>
            </a:extLst>
          </p:cNvPr>
          <p:cNvSpPr txBox="1"/>
          <p:nvPr/>
        </p:nvSpPr>
        <p:spPr>
          <a:xfrm>
            <a:off x="1734656" y="4707692"/>
            <a:ext cx="405533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Doctor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EA72114-06C9-B9A8-4B6D-52377039EA68}"/>
              </a:ext>
            </a:extLst>
          </p:cNvPr>
          <p:cNvSpPr txBox="1"/>
          <p:nvPr/>
        </p:nvSpPr>
        <p:spPr>
          <a:xfrm>
            <a:off x="1754321" y="5451318"/>
            <a:ext cx="405533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Patient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D75E918-9512-373A-BBA1-117BDB946676}"/>
              </a:ext>
            </a:extLst>
          </p:cNvPr>
          <p:cNvSpPr txBox="1"/>
          <p:nvPr/>
        </p:nvSpPr>
        <p:spPr>
          <a:xfrm>
            <a:off x="1734656" y="6108571"/>
            <a:ext cx="405533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Animal</a:t>
            </a:r>
          </a:p>
        </p:txBody>
      </p:sp>
    </p:spTree>
    <p:extLst>
      <p:ext uri="{BB962C8B-B14F-4D97-AF65-F5344CB8AC3E}">
        <p14:creationId xmlns:p14="http://schemas.microsoft.com/office/powerpoint/2010/main" val="173128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2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39800" y="3318715"/>
            <a:ext cx="4296549" cy="5696356"/>
            <a:chOff x="0" y="0"/>
            <a:chExt cx="1131601" cy="2520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33600" y="3296536"/>
            <a:ext cx="11049000" cy="5718535"/>
            <a:chOff x="0" y="0"/>
            <a:chExt cx="3595972" cy="18584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95972" cy="1858462"/>
            </a:xfrm>
            <a:custGeom>
              <a:avLst/>
              <a:gdLst/>
              <a:ahLst/>
              <a:cxnLst/>
              <a:rect l="l" t="t" r="r" b="b"/>
              <a:pathLst>
                <a:path w="3595972" h="1858462">
                  <a:moveTo>
                    <a:pt x="0" y="0"/>
                  </a:moveTo>
                  <a:lnTo>
                    <a:pt x="3595972" y="0"/>
                  </a:lnTo>
                  <a:lnTo>
                    <a:pt x="3595972" y="1858462"/>
                  </a:lnTo>
                  <a:lnTo>
                    <a:pt x="0" y="1858462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595972" cy="187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93488" y="5568514"/>
            <a:ext cx="1196622" cy="1214284"/>
          </a:xfrm>
          <a:custGeom>
            <a:avLst/>
            <a:gdLst/>
            <a:ahLst/>
            <a:cxnLst/>
            <a:rect l="l" t="t" r="r" b="b"/>
            <a:pathLst>
              <a:path w="1196622" h="1214284">
                <a:moveTo>
                  <a:pt x="0" y="0"/>
                </a:moveTo>
                <a:lnTo>
                  <a:pt x="1196622" y="0"/>
                </a:lnTo>
                <a:lnTo>
                  <a:pt x="1196622" y="1214285"/>
                </a:lnTo>
                <a:lnTo>
                  <a:pt x="0" y="121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80394" y="2087098"/>
            <a:ext cx="8044462" cy="90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8"/>
              </a:lnSpc>
            </a:pPr>
            <a:r>
              <a:rPr lang="en-US" sz="5600" spc="548" dirty="0">
                <a:solidFill>
                  <a:srgbClr val="49515E"/>
                </a:solidFill>
                <a:latin typeface="Oswald Bold"/>
              </a:rPr>
              <a:t>IV. THIẾT KẾ PHẦN MỀM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49998" y="3318715"/>
            <a:ext cx="95326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0179A-E6B9-81AF-AD2F-B6547F194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799" y="3574470"/>
            <a:ext cx="4209575" cy="5202371"/>
          </a:xfrm>
          <a:prstGeom prst="rect">
            <a:avLst/>
          </a:prstGeom>
        </p:spPr>
      </p:pic>
      <p:sp>
        <p:nvSpPr>
          <p:cNvPr id="5" name="Freeform 6" descr="A blue and white logo  Description automatically generated">
            <a:extLst>
              <a:ext uri="{FF2B5EF4-FFF2-40B4-BE49-F238E27FC236}">
                <a16:creationId xmlns:a16="http://schemas.microsoft.com/office/drawing/2014/main" id="{85DD82AD-B415-8402-BAAF-88B47052A652}"/>
              </a:ext>
            </a:extLst>
          </p:cNvPr>
          <p:cNvSpPr/>
          <p:nvPr/>
        </p:nvSpPr>
        <p:spPr>
          <a:xfrm>
            <a:off x="237739" y="255758"/>
            <a:ext cx="2085310" cy="1611376"/>
          </a:xfrm>
          <a:custGeom>
            <a:avLst/>
            <a:gdLst/>
            <a:ahLst/>
            <a:cxnLst/>
            <a:rect l="l" t="t" r="r" b="b"/>
            <a:pathLst>
              <a:path w="2085310" h="1611376">
                <a:moveTo>
                  <a:pt x="0" y="0"/>
                </a:moveTo>
                <a:lnTo>
                  <a:pt x="2085310" y="0"/>
                </a:lnTo>
                <a:lnTo>
                  <a:pt x="2085310" y="1611376"/>
                </a:lnTo>
                <a:lnTo>
                  <a:pt x="0" y="1611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22B7C06-6044-C491-2AEA-810E872AABB2}"/>
              </a:ext>
            </a:extLst>
          </p:cNvPr>
          <p:cNvSpPr txBox="1"/>
          <p:nvPr/>
        </p:nvSpPr>
        <p:spPr>
          <a:xfrm>
            <a:off x="3490110" y="3583763"/>
            <a:ext cx="4495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b="1" spc="156" dirty="0">
                <a:solidFill>
                  <a:srgbClr val="2E2D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TÁC NHÂN: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F74927FA-E2BB-3392-0173-837A5DEB5FFA}"/>
              </a:ext>
            </a:extLst>
          </p:cNvPr>
          <p:cNvSpPr txBox="1"/>
          <p:nvPr/>
        </p:nvSpPr>
        <p:spPr>
          <a:xfrm>
            <a:off x="3947310" y="4847787"/>
            <a:ext cx="9167859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984" lvl="1" indent="-285992" algn="just">
              <a:lnSpc>
                <a:spcPts val="3709"/>
              </a:lnSpc>
              <a:buFont typeface="Arial"/>
              <a:buChar char="•"/>
            </a:pP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3200" dirty="0">
              <a:solidFill>
                <a:srgbClr val="100F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984" lvl="1" indent="-285992" algn="just">
              <a:lnSpc>
                <a:spcPts val="3709"/>
              </a:lnSpc>
              <a:buFont typeface="Arial"/>
              <a:buChar char="•"/>
            </a:pP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công ty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khách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984" lvl="1" indent="-285992" algn="just">
              <a:lnSpc>
                <a:spcPts val="3709"/>
              </a:lnSpc>
              <a:buFont typeface="Arial"/>
              <a:buChar char="•"/>
            </a:pP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vị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dirty="0">
                <a:solidFill>
                  <a:srgbClr val="100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770" y="714403"/>
            <a:ext cx="627249" cy="607588"/>
          </a:xfrm>
          <a:custGeom>
            <a:avLst/>
            <a:gdLst/>
            <a:ahLst/>
            <a:cxnLst/>
            <a:rect l="l" t="t" r="r" b="b"/>
            <a:pathLst>
              <a:path w="627249" h="607588">
                <a:moveTo>
                  <a:pt x="0" y="0"/>
                </a:moveTo>
                <a:lnTo>
                  <a:pt x="627249" y="0"/>
                </a:lnTo>
                <a:lnTo>
                  <a:pt x="627249" y="607588"/>
                </a:lnTo>
                <a:lnTo>
                  <a:pt x="0" y="60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3636703"/>
            <a:ext cx="3636737" cy="5861333"/>
            <a:chOff x="0" y="0"/>
            <a:chExt cx="1691654" cy="27264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1654" cy="2726441"/>
            </a:xfrm>
            <a:custGeom>
              <a:avLst/>
              <a:gdLst/>
              <a:ahLst/>
              <a:cxnLst/>
              <a:rect l="l" t="t" r="r" b="b"/>
              <a:pathLst>
                <a:path w="1691654" h="2726441">
                  <a:moveTo>
                    <a:pt x="68122" y="0"/>
                  </a:moveTo>
                  <a:lnTo>
                    <a:pt x="1623532" y="0"/>
                  </a:lnTo>
                  <a:cubicBezTo>
                    <a:pt x="1661155" y="0"/>
                    <a:pt x="1691654" y="30499"/>
                    <a:pt x="1691654" y="68122"/>
                  </a:cubicBezTo>
                  <a:lnTo>
                    <a:pt x="1691654" y="2658319"/>
                  </a:lnTo>
                  <a:cubicBezTo>
                    <a:pt x="1691654" y="2695941"/>
                    <a:pt x="1661155" y="2726441"/>
                    <a:pt x="1623532" y="2726441"/>
                  </a:cubicBezTo>
                  <a:lnTo>
                    <a:pt x="68122" y="2726441"/>
                  </a:lnTo>
                  <a:cubicBezTo>
                    <a:pt x="30499" y="2726441"/>
                    <a:pt x="0" y="2695941"/>
                    <a:pt x="0" y="2658319"/>
                  </a:cubicBezTo>
                  <a:lnTo>
                    <a:pt x="0" y="68122"/>
                  </a:lnTo>
                  <a:cubicBezTo>
                    <a:pt x="0" y="30499"/>
                    <a:pt x="30499" y="0"/>
                    <a:pt x="6812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91929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1654" cy="2764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22483" y="3636703"/>
            <a:ext cx="3195316" cy="1489339"/>
          </a:xfrm>
          <a:custGeom>
            <a:avLst/>
            <a:gdLst/>
            <a:ahLst/>
            <a:cxnLst/>
            <a:rect l="l" t="t" r="r" b="b"/>
            <a:pathLst>
              <a:path w="3195316" h="1489339">
                <a:moveTo>
                  <a:pt x="0" y="0"/>
                </a:moveTo>
                <a:lnTo>
                  <a:pt x="3195316" y="0"/>
                </a:lnTo>
                <a:lnTo>
                  <a:pt x="3195316" y="1489340"/>
                </a:lnTo>
                <a:lnTo>
                  <a:pt x="0" y="148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05746" y="6020783"/>
            <a:ext cx="3454985" cy="365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132" lvl="1" indent="-228566">
              <a:lnSpc>
                <a:spcPts val="3175"/>
              </a:lnSpc>
              <a:buFont typeface="Arial"/>
              <a:buChar char="•"/>
            </a:pP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Java,SQLite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AndroiStudio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117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132" lvl="1" indent="-228566">
              <a:lnSpc>
                <a:spcPts val="3175"/>
              </a:lnSpc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 Development Kit 1.8.</a:t>
            </a:r>
          </a:p>
          <a:p>
            <a:pPr marL="457132" lvl="1" indent="-228566">
              <a:lnSpc>
                <a:spcPts val="3175"/>
              </a:lnSpc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version 2022-03 (4.23.0).</a:t>
            </a:r>
          </a:p>
          <a:p>
            <a:pPr marL="457132" lvl="1" indent="-228566">
              <a:lnSpc>
                <a:spcPts val="3175"/>
              </a:lnSpc>
              <a:buFont typeface="Arial"/>
              <a:buChar char="•"/>
            </a:pPr>
            <a:endParaRPr lang="en-US" sz="2117" dirty="0">
              <a:solidFill>
                <a:srgbClr val="3434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32" lvl="1" indent="-228566">
              <a:lnSpc>
                <a:spcPts val="3175"/>
              </a:lnSpc>
              <a:buFont typeface="Arial"/>
              <a:buChar char="•"/>
            </a:pPr>
            <a:endParaRPr lang="en-US" sz="2117" dirty="0">
              <a:solidFill>
                <a:srgbClr val="3434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217816"/>
            <a:ext cx="367657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28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800" b="1" dirty="0">
              <a:solidFill>
                <a:srgbClr val="3434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94225" y="3710339"/>
            <a:ext cx="2051832" cy="6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6"/>
              </a:lnSpc>
              <a:spcBef>
                <a:spcPct val="0"/>
              </a:spcBef>
            </a:pPr>
            <a:r>
              <a:rPr lang="en-US" sz="3965" b="1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965" b="1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5075012" y="3636703"/>
            <a:ext cx="3715132" cy="5861333"/>
            <a:chOff x="0" y="0"/>
            <a:chExt cx="1728120" cy="27264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28120" cy="2726441"/>
            </a:xfrm>
            <a:custGeom>
              <a:avLst/>
              <a:gdLst/>
              <a:ahLst/>
              <a:cxnLst/>
              <a:rect l="l" t="t" r="r" b="b"/>
              <a:pathLst>
                <a:path w="1728120" h="2726441">
                  <a:moveTo>
                    <a:pt x="66684" y="0"/>
                  </a:moveTo>
                  <a:lnTo>
                    <a:pt x="1661435" y="0"/>
                  </a:lnTo>
                  <a:cubicBezTo>
                    <a:pt x="1679121" y="0"/>
                    <a:pt x="1696083" y="7026"/>
                    <a:pt x="1708589" y="19531"/>
                  </a:cubicBezTo>
                  <a:cubicBezTo>
                    <a:pt x="1721094" y="32037"/>
                    <a:pt x="1728120" y="48999"/>
                    <a:pt x="1728120" y="66684"/>
                  </a:cubicBezTo>
                  <a:lnTo>
                    <a:pt x="1728120" y="2659756"/>
                  </a:lnTo>
                  <a:cubicBezTo>
                    <a:pt x="1728120" y="2677442"/>
                    <a:pt x="1721094" y="2694403"/>
                    <a:pt x="1708589" y="2706909"/>
                  </a:cubicBezTo>
                  <a:cubicBezTo>
                    <a:pt x="1696083" y="2719415"/>
                    <a:pt x="1679121" y="2726441"/>
                    <a:pt x="1661435" y="2726441"/>
                  </a:cubicBezTo>
                  <a:lnTo>
                    <a:pt x="66684" y="2726441"/>
                  </a:lnTo>
                  <a:cubicBezTo>
                    <a:pt x="48999" y="2726441"/>
                    <a:pt x="32037" y="2719415"/>
                    <a:pt x="19531" y="2706909"/>
                  </a:cubicBezTo>
                  <a:cubicBezTo>
                    <a:pt x="7026" y="2694403"/>
                    <a:pt x="0" y="2677442"/>
                    <a:pt x="0" y="2659756"/>
                  </a:cubicBezTo>
                  <a:lnTo>
                    <a:pt x="0" y="66684"/>
                  </a:lnTo>
                  <a:cubicBezTo>
                    <a:pt x="0" y="48999"/>
                    <a:pt x="7026" y="32037"/>
                    <a:pt x="19531" y="19531"/>
                  </a:cubicBezTo>
                  <a:cubicBezTo>
                    <a:pt x="32037" y="7026"/>
                    <a:pt x="48999" y="0"/>
                    <a:pt x="66684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91929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28120" cy="2764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331185" y="3636703"/>
            <a:ext cx="3195316" cy="1489339"/>
          </a:xfrm>
          <a:custGeom>
            <a:avLst/>
            <a:gdLst/>
            <a:ahLst/>
            <a:cxnLst/>
            <a:rect l="l" t="t" r="r" b="b"/>
            <a:pathLst>
              <a:path w="3195316" h="1489339">
                <a:moveTo>
                  <a:pt x="0" y="0"/>
                </a:moveTo>
                <a:lnTo>
                  <a:pt x="3195316" y="0"/>
                </a:lnTo>
                <a:lnTo>
                  <a:pt x="3195316" y="1489340"/>
                </a:lnTo>
                <a:lnTo>
                  <a:pt x="0" y="148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902927" y="3710339"/>
            <a:ext cx="2051832" cy="62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6"/>
              </a:lnSpc>
              <a:spcBef>
                <a:spcPct val="0"/>
              </a:spcBef>
            </a:pPr>
            <a:r>
              <a:rPr lang="en-US" sz="3965" b="1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965" b="1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9199718" y="3636703"/>
            <a:ext cx="3690152" cy="5861333"/>
            <a:chOff x="0" y="0"/>
            <a:chExt cx="1716500" cy="272644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16500" cy="2726441"/>
            </a:xfrm>
            <a:custGeom>
              <a:avLst/>
              <a:gdLst/>
              <a:ahLst/>
              <a:cxnLst/>
              <a:rect l="l" t="t" r="r" b="b"/>
              <a:pathLst>
                <a:path w="1716500" h="2726441">
                  <a:moveTo>
                    <a:pt x="67136" y="0"/>
                  </a:moveTo>
                  <a:lnTo>
                    <a:pt x="1649365" y="0"/>
                  </a:lnTo>
                  <a:cubicBezTo>
                    <a:pt x="1686443" y="0"/>
                    <a:pt x="1716500" y="30058"/>
                    <a:pt x="1716500" y="67136"/>
                  </a:cubicBezTo>
                  <a:lnTo>
                    <a:pt x="1716500" y="2659305"/>
                  </a:lnTo>
                  <a:cubicBezTo>
                    <a:pt x="1716500" y="2696383"/>
                    <a:pt x="1686443" y="2726441"/>
                    <a:pt x="1649365" y="2726441"/>
                  </a:cubicBezTo>
                  <a:lnTo>
                    <a:pt x="67136" y="2726441"/>
                  </a:lnTo>
                  <a:cubicBezTo>
                    <a:pt x="30058" y="2726441"/>
                    <a:pt x="0" y="2696383"/>
                    <a:pt x="0" y="2659305"/>
                  </a:cubicBezTo>
                  <a:lnTo>
                    <a:pt x="0" y="67136"/>
                  </a:lnTo>
                  <a:cubicBezTo>
                    <a:pt x="0" y="30058"/>
                    <a:pt x="30058" y="0"/>
                    <a:pt x="6713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91929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16500" cy="2764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444327" y="3636703"/>
            <a:ext cx="3195316" cy="1489339"/>
          </a:xfrm>
          <a:custGeom>
            <a:avLst/>
            <a:gdLst/>
            <a:ahLst/>
            <a:cxnLst/>
            <a:rect l="l" t="t" r="r" b="b"/>
            <a:pathLst>
              <a:path w="3195316" h="1489339">
                <a:moveTo>
                  <a:pt x="0" y="0"/>
                </a:moveTo>
                <a:lnTo>
                  <a:pt x="3195316" y="0"/>
                </a:lnTo>
                <a:lnTo>
                  <a:pt x="3195316" y="1489340"/>
                </a:lnTo>
                <a:lnTo>
                  <a:pt x="0" y="148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016069" y="3710339"/>
            <a:ext cx="2051832" cy="62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6"/>
              </a:lnSpc>
              <a:spcBef>
                <a:spcPct val="0"/>
              </a:spcBef>
            </a:pPr>
            <a:r>
              <a:rPr lang="en-US" sz="3965" b="1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965" b="1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</a:t>
            </a: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13303336" y="3636703"/>
            <a:ext cx="3729030" cy="5861333"/>
            <a:chOff x="0" y="0"/>
            <a:chExt cx="1734585" cy="27264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34585" cy="2726441"/>
            </a:xfrm>
            <a:custGeom>
              <a:avLst/>
              <a:gdLst/>
              <a:ahLst/>
              <a:cxnLst/>
              <a:rect l="l" t="t" r="r" b="b"/>
              <a:pathLst>
                <a:path w="1734585" h="2726441">
                  <a:moveTo>
                    <a:pt x="66436" y="0"/>
                  </a:moveTo>
                  <a:lnTo>
                    <a:pt x="1668149" y="0"/>
                  </a:lnTo>
                  <a:cubicBezTo>
                    <a:pt x="1704841" y="0"/>
                    <a:pt x="1734585" y="29744"/>
                    <a:pt x="1734585" y="66436"/>
                  </a:cubicBezTo>
                  <a:lnTo>
                    <a:pt x="1734585" y="2660005"/>
                  </a:lnTo>
                  <a:cubicBezTo>
                    <a:pt x="1734585" y="2677625"/>
                    <a:pt x="1727585" y="2694523"/>
                    <a:pt x="1715126" y="2706982"/>
                  </a:cubicBezTo>
                  <a:cubicBezTo>
                    <a:pt x="1702667" y="2719441"/>
                    <a:pt x="1685769" y="2726441"/>
                    <a:pt x="1668149" y="2726441"/>
                  </a:cubicBezTo>
                  <a:lnTo>
                    <a:pt x="66436" y="2726441"/>
                  </a:lnTo>
                  <a:cubicBezTo>
                    <a:pt x="48816" y="2726441"/>
                    <a:pt x="31918" y="2719441"/>
                    <a:pt x="19459" y="2706982"/>
                  </a:cubicBezTo>
                  <a:cubicBezTo>
                    <a:pt x="6999" y="2694523"/>
                    <a:pt x="0" y="2677625"/>
                    <a:pt x="0" y="2660005"/>
                  </a:cubicBezTo>
                  <a:lnTo>
                    <a:pt x="0" y="66436"/>
                  </a:lnTo>
                  <a:cubicBezTo>
                    <a:pt x="0" y="48816"/>
                    <a:pt x="6999" y="31918"/>
                    <a:pt x="19459" y="19459"/>
                  </a:cubicBezTo>
                  <a:cubicBezTo>
                    <a:pt x="31918" y="6999"/>
                    <a:pt x="48816" y="0"/>
                    <a:pt x="6643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91929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34585" cy="2764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3557469" y="3636703"/>
            <a:ext cx="3195316" cy="1489339"/>
          </a:xfrm>
          <a:custGeom>
            <a:avLst/>
            <a:gdLst/>
            <a:ahLst/>
            <a:cxnLst/>
            <a:rect l="l" t="t" r="r" b="b"/>
            <a:pathLst>
              <a:path w="3195316" h="1489339">
                <a:moveTo>
                  <a:pt x="0" y="0"/>
                </a:moveTo>
                <a:lnTo>
                  <a:pt x="3195316" y="0"/>
                </a:lnTo>
                <a:lnTo>
                  <a:pt x="3195316" y="1489340"/>
                </a:lnTo>
                <a:lnTo>
                  <a:pt x="0" y="148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3392344" y="6195366"/>
            <a:ext cx="3360442" cy="202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bảo tính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phần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triển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09262" y="5097468"/>
            <a:ext cx="2491730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ctr">
              <a:lnSpc>
                <a:spcPts val="34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triển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endParaRPr lang="en-US" sz="2800" b="1" dirty="0">
              <a:solidFill>
                <a:srgbClr val="3434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129212" y="3710339"/>
            <a:ext cx="2051832" cy="62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6"/>
              </a:lnSpc>
              <a:spcBef>
                <a:spcPct val="0"/>
              </a:spcBef>
            </a:pPr>
            <a:r>
              <a:rPr lang="en-US" sz="3965" b="1" dirty="0" err="1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965" b="1" dirty="0">
                <a:solidFill>
                  <a:srgbClr val="F8F8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6299" y="1576785"/>
            <a:ext cx="80892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19"/>
              </a:lnSpc>
            </a:pPr>
            <a:r>
              <a:rPr lang="en-US" sz="4000" b="1" spc="-88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BƯỚC THIẾT KẾ PHẦN MỀM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92105" y="5906922"/>
            <a:ext cx="3441337" cy="305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người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thành phần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bảo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người </a:t>
            </a:r>
            <a:r>
              <a:rPr lang="en-US" sz="23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3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92105" y="4980199"/>
            <a:ext cx="3516001" cy="87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6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người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800" b="1" dirty="0">
              <a:solidFill>
                <a:srgbClr val="3434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472448" y="5971565"/>
            <a:ext cx="317715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sản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sản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dirty="0">
              <a:solidFill>
                <a:srgbClr val="3434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400" dirty="0">
              <a:solidFill>
                <a:srgbClr val="3434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265897" y="5264556"/>
            <a:ext cx="35521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20"/>
              </a:lnSpc>
              <a:spcBef>
                <a:spcPct val="0"/>
              </a:spcBef>
            </a:pPr>
            <a:r>
              <a:rPr lang="en-US" sz="2800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3434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800" b="1" dirty="0">
              <a:solidFill>
                <a:srgbClr val="3434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3163610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20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0DC49-9524-FD0F-66B6-F736D6D0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17373B-1977-5644-9B83-EFFAC9B44E07}"/>
              </a:ext>
            </a:extLst>
          </p:cNvPr>
          <p:cNvGrpSpPr/>
          <p:nvPr/>
        </p:nvGrpSpPr>
        <p:grpSpPr>
          <a:xfrm>
            <a:off x="13639800" y="3318715"/>
            <a:ext cx="4296549" cy="5696356"/>
            <a:chOff x="0" y="0"/>
            <a:chExt cx="1131601" cy="252055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866B30-CCE0-1AC2-64F4-FC3ECD5DA206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F1C84FE-C57C-F000-B97A-F6EA67A7ED31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69E8AD2-32BE-CA84-33C5-08DCA11CD2C3}"/>
              </a:ext>
            </a:extLst>
          </p:cNvPr>
          <p:cNvGrpSpPr/>
          <p:nvPr/>
        </p:nvGrpSpPr>
        <p:grpSpPr>
          <a:xfrm>
            <a:off x="2119912" y="3105215"/>
            <a:ext cx="11049000" cy="5718535"/>
            <a:chOff x="0" y="0"/>
            <a:chExt cx="3595972" cy="185846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0246220-E5F1-98EA-53B9-273E5E6A9665}"/>
                </a:ext>
              </a:extLst>
            </p:cNvPr>
            <p:cNvSpPr/>
            <p:nvPr/>
          </p:nvSpPr>
          <p:spPr>
            <a:xfrm>
              <a:off x="0" y="0"/>
              <a:ext cx="3595972" cy="1858462"/>
            </a:xfrm>
            <a:custGeom>
              <a:avLst/>
              <a:gdLst/>
              <a:ahLst/>
              <a:cxnLst/>
              <a:rect l="l" t="t" r="r" b="b"/>
              <a:pathLst>
                <a:path w="3595972" h="1858462">
                  <a:moveTo>
                    <a:pt x="0" y="0"/>
                  </a:moveTo>
                  <a:lnTo>
                    <a:pt x="3595972" y="0"/>
                  </a:lnTo>
                  <a:lnTo>
                    <a:pt x="3595972" y="1858462"/>
                  </a:lnTo>
                  <a:lnTo>
                    <a:pt x="0" y="1858462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098ABA7-1631-4EA6-4A53-B177CAEC2F7A}"/>
                </a:ext>
              </a:extLst>
            </p:cNvPr>
            <p:cNvSpPr txBox="1"/>
            <p:nvPr/>
          </p:nvSpPr>
          <p:spPr>
            <a:xfrm>
              <a:off x="0" y="-19050"/>
              <a:ext cx="3595972" cy="187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899DD34-AFD4-9438-EFB1-1428DA2377D0}"/>
              </a:ext>
            </a:extLst>
          </p:cNvPr>
          <p:cNvSpPr/>
          <p:nvPr/>
        </p:nvSpPr>
        <p:spPr>
          <a:xfrm>
            <a:off x="2293488" y="5568514"/>
            <a:ext cx="1196622" cy="1214284"/>
          </a:xfrm>
          <a:custGeom>
            <a:avLst/>
            <a:gdLst/>
            <a:ahLst/>
            <a:cxnLst/>
            <a:rect l="l" t="t" r="r" b="b"/>
            <a:pathLst>
              <a:path w="1196622" h="1214284">
                <a:moveTo>
                  <a:pt x="0" y="0"/>
                </a:moveTo>
                <a:lnTo>
                  <a:pt x="1196622" y="0"/>
                </a:lnTo>
                <a:lnTo>
                  <a:pt x="1196622" y="1214285"/>
                </a:lnTo>
                <a:lnTo>
                  <a:pt x="0" y="121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5B7A90F-3EE2-1881-D6B3-B4A5A3DA6393}"/>
              </a:ext>
            </a:extLst>
          </p:cNvPr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72BB5DD-7F63-32CB-A0E2-DA87D72FBD89}"/>
              </a:ext>
            </a:extLst>
          </p:cNvPr>
          <p:cNvSpPr txBox="1"/>
          <p:nvPr/>
        </p:nvSpPr>
        <p:spPr>
          <a:xfrm>
            <a:off x="2119912" y="727858"/>
            <a:ext cx="8930406" cy="908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28"/>
              </a:lnSpc>
            </a:pPr>
            <a:r>
              <a:rPr lang="en-US" sz="5600" spc="548" dirty="0">
                <a:solidFill>
                  <a:srgbClr val="49515E"/>
                </a:solidFill>
                <a:latin typeface="Oswald Bold"/>
              </a:rPr>
              <a:t>V.KIỂM THỬ VÀ ĐÁNH GIÁ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1EEF8B7-3385-FE9A-0E00-03BD5172A2A1}"/>
              </a:ext>
            </a:extLst>
          </p:cNvPr>
          <p:cNvSpPr txBox="1"/>
          <p:nvPr/>
        </p:nvSpPr>
        <p:spPr>
          <a:xfrm>
            <a:off x="3649998" y="3318715"/>
            <a:ext cx="95326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6" descr="A blue and white logo  Description automatically generated">
            <a:extLst>
              <a:ext uri="{FF2B5EF4-FFF2-40B4-BE49-F238E27FC236}">
                <a16:creationId xmlns:a16="http://schemas.microsoft.com/office/drawing/2014/main" id="{5C95A8F7-766D-ECE9-88AA-1220FE430122}"/>
              </a:ext>
            </a:extLst>
          </p:cNvPr>
          <p:cNvSpPr/>
          <p:nvPr/>
        </p:nvSpPr>
        <p:spPr>
          <a:xfrm>
            <a:off x="237739" y="255758"/>
            <a:ext cx="2085310" cy="1611376"/>
          </a:xfrm>
          <a:custGeom>
            <a:avLst/>
            <a:gdLst/>
            <a:ahLst/>
            <a:cxnLst/>
            <a:rect l="l" t="t" r="r" b="b"/>
            <a:pathLst>
              <a:path w="2085310" h="1611376">
                <a:moveTo>
                  <a:pt x="0" y="0"/>
                </a:moveTo>
                <a:lnTo>
                  <a:pt x="2085310" y="0"/>
                </a:lnTo>
                <a:lnTo>
                  <a:pt x="2085310" y="1611376"/>
                </a:lnTo>
                <a:lnTo>
                  <a:pt x="0" y="1611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64A24-AB35-F38E-2164-57D27F5CB9F5}"/>
              </a:ext>
            </a:extLst>
          </p:cNvPr>
          <p:cNvSpPr txBox="1"/>
          <p:nvPr/>
        </p:nvSpPr>
        <p:spPr>
          <a:xfrm>
            <a:off x="3627648" y="4117180"/>
            <a:ext cx="148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5E73A8-3086-56A9-F9D7-E46AF8B69813}"/>
              </a:ext>
            </a:extLst>
          </p:cNvPr>
          <p:cNvSpPr txBox="1"/>
          <p:nvPr/>
        </p:nvSpPr>
        <p:spPr>
          <a:xfrm>
            <a:off x="3627648" y="4728623"/>
            <a:ext cx="148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	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D7096E-08A3-FCDD-29EA-8BEF95580AA4}"/>
              </a:ext>
            </a:extLst>
          </p:cNvPr>
          <p:cNvSpPr txBox="1"/>
          <p:nvPr/>
        </p:nvSpPr>
        <p:spPr>
          <a:xfrm>
            <a:off x="3610196" y="5336464"/>
            <a:ext cx="148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A75736-C6F4-87BC-CD52-83F1C9FC7790}"/>
              </a:ext>
            </a:extLst>
          </p:cNvPr>
          <p:cNvSpPr txBox="1"/>
          <p:nvPr/>
        </p:nvSpPr>
        <p:spPr>
          <a:xfrm>
            <a:off x="3649998" y="5964483"/>
            <a:ext cx="148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FCC6C-1276-6256-A57E-557E04BD0861}"/>
              </a:ext>
            </a:extLst>
          </p:cNvPr>
          <p:cNvSpPr txBox="1"/>
          <p:nvPr/>
        </p:nvSpPr>
        <p:spPr>
          <a:xfrm>
            <a:off x="3652210" y="6799084"/>
            <a:ext cx="1910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423D1F-194E-9AD1-3A7D-B21CA9FFCF06}"/>
              </a:ext>
            </a:extLst>
          </p:cNvPr>
          <p:cNvSpPr txBox="1"/>
          <p:nvPr/>
        </p:nvSpPr>
        <p:spPr>
          <a:xfrm>
            <a:off x="6160233" y="4270427"/>
            <a:ext cx="148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441A3D-794C-5430-B024-221648187BDD}"/>
              </a:ext>
            </a:extLst>
          </p:cNvPr>
          <p:cNvSpPr txBox="1"/>
          <p:nvPr/>
        </p:nvSpPr>
        <p:spPr>
          <a:xfrm>
            <a:off x="6200259" y="4936842"/>
            <a:ext cx="148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0BBD4F-6C39-2361-395B-15895FE8E77B}"/>
              </a:ext>
            </a:extLst>
          </p:cNvPr>
          <p:cNvSpPr txBox="1"/>
          <p:nvPr/>
        </p:nvSpPr>
        <p:spPr>
          <a:xfrm>
            <a:off x="6200259" y="5441953"/>
            <a:ext cx="148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Hẹn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78873F-8A6A-C6FD-E1BB-A327604C6D60}"/>
              </a:ext>
            </a:extLst>
          </p:cNvPr>
          <p:cNvSpPr txBox="1"/>
          <p:nvPr/>
        </p:nvSpPr>
        <p:spPr>
          <a:xfrm>
            <a:off x="6209750" y="6079911"/>
            <a:ext cx="148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B74695-D16A-6697-60A6-1BA8856478F7}"/>
              </a:ext>
            </a:extLst>
          </p:cNvPr>
          <p:cNvSpPr txBox="1"/>
          <p:nvPr/>
        </p:nvSpPr>
        <p:spPr>
          <a:xfrm>
            <a:off x="6209750" y="6772620"/>
            <a:ext cx="1484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3304375-206C-DC5D-5E8B-F772AB9EA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3697529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91B2-6888-F889-EACC-38E27893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A1DA75-7794-5658-115B-28EA2095D91C}"/>
              </a:ext>
            </a:extLst>
          </p:cNvPr>
          <p:cNvGrpSpPr/>
          <p:nvPr/>
        </p:nvGrpSpPr>
        <p:grpSpPr>
          <a:xfrm>
            <a:off x="13625125" y="1026304"/>
            <a:ext cx="4296549" cy="5696356"/>
            <a:chOff x="0" y="0"/>
            <a:chExt cx="1131601" cy="252055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D52DD3-465F-32C5-CEDE-06DD55E5411D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DAE38DA-4970-0329-0DF3-69B622CF2D5C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7F2BA81-74F0-93A5-80E8-1CE0193925AC}"/>
              </a:ext>
            </a:extLst>
          </p:cNvPr>
          <p:cNvSpPr txBox="1"/>
          <p:nvPr/>
        </p:nvSpPr>
        <p:spPr>
          <a:xfrm>
            <a:off x="1543407" y="3261089"/>
            <a:ext cx="11049000" cy="577715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BDF6D66-A051-EBE9-FFC3-D89F6FA965E9}"/>
              </a:ext>
            </a:extLst>
          </p:cNvPr>
          <p:cNvSpPr/>
          <p:nvPr/>
        </p:nvSpPr>
        <p:spPr>
          <a:xfrm>
            <a:off x="1028700" y="1978925"/>
            <a:ext cx="1196622" cy="1214284"/>
          </a:xfrm>
          <a:custGeom>
            <a:avLst/>
            <a:gdLst/>
            <a:ahLst/>
            <a:cxnLst/>
            <a:rect l="l" t="t" r="r" b="b"/>
            <a:pathLst>
              <a:path w="1196622" h="1214284">
                <a:moveTo>
                  <a:pt x="0" y="0"/>
                </a:moveTo>
                <a:lnTo>
                  <a:pt x="1196622" y="0"/>
                </a:lnTo>
                <a:lnTo>
                  <a:pt x="1196622" y="1214285"/>
                </a:lnTo>
                <a:lnTo>
                  <a:pt x="0" y="121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E616A39-9C3C-925E-C806-C2B15655205E}"/>
              </a:ext>
            </a:extLst>
          </p:cNvPr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C42EC2B-E552-49E8-5338-CB29AB6ACC6E}"/>
              </a:ext>
            </a:extLst>
          </p:cNvPr>
          <p:cNvSpPr txBox="1"/>
          <p:nvPr/>
        </p:nvSpPr>
        <p:spPr>
          <a:xfrm>
            <a:off x="2279855" y="1026304"/>
            <a:ext cx="8930406" cy="908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28"/>
              </a:lnSpc>
            </a:pPr>
            <a:r>
              <a:rPr lang="en-US" sz="5600" spc="548" dirty="0" err="1">
                <a:solidFill>
                  <a:srgbClr val="49515E"/>
                </a:solidFill>
                <a:latin typeface="Oswald Bold"/>
              </a:rPr>
              <a:t>Đánh</a:t>
            </a:r>
            <a:r>
              <a:rPr lang="en-US" sz="5600" spc="548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5600" spc="548" dirty="0" err="1">
                <a:solidFill>
                  <a:srgbClr val="49515E"/>
                </a:solidFill>
                <a:latin typeface="Oswald Bold"/>
              </a:rPr>
              <a:t>Giá</a:t>
            </a:r>
            <a:r>
              <a:rPr lang="en-US" sz="5600" spc="548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5600" spc="548" dirty="0" err="1">
                <a:solidFill>
                  <a:srgbClr val="49515E"/>
                </a:solidFill>
                <a:latin typeface="Oswald Bold"/>
              </a:rPr>
              <a:t>Kết</a:t>
            </a:r>
            <a:r>
              <a:rPr lang="en-US" sz="5600" spc="548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5600" spc="548" dirty="0" err="1">
                <a:solidFill>
                  <a:srgbClr val="49515E"/>
                </a:solidFill>
                <a:latin typeface="Oswald Bold"/>
              </a:rPr>
              <a:t>Luận</a:t>
            </a:r>
            <a:endParaRPr lang="en-US" sz="5600" spc="548" dirty="0">
              <a:solidFill>
                <a:srgbClr val="49515E"/>
              </a:solidFill>
              <a:latin typeface="Oswald Bold"/>
            </a:endParaRPr>
          </a:p>
        </p:txBody>
      </p:sp>
      <p:sp>
        <p:nvSpPr>
          <p:cNvPr id="5" name="Freeform 6" descr="A blue and white logo  Description automatically generated">
            <a:extLst>
              <a:ext uri="{FF2B5EF4-FFF2-40B4-BE49-F238E27FC236}">
                <a16:creationId xmlns:a16="http://schemas.microsoft.com/office/drawing/2014/main" id="{7EF6525D-68C4-D2DF-B30B-7A24E365F3E3}"/>
              </a:ext>
            </a:extLst>
          </p:cNvPr>
          <p:cNvSpPr/>
          <p:nvPr/>
        </p:nvSpPr>
        <p:spPr>
          <a:xfrm>
            <a:off x="237739" y="255758"/>
            <a:ext cx="2085310" cy="1611376"/>
          </a:xfrm>
          <a:custGeom>
            <a:avLst/>
            <a:gdLst/>
            <a:ahLst/>
            <a:cxnLst/>
            <a:rect l="l" t="t" r="r" b="b"/>
            <a:pathLst>
              <a:path w="2085310" h="1611376">
                <a:moveTo>
                  <a:pt x="0" y="0"/>
                </a:moveTo>
                <a:lnTo>
                  <a:pt x="2085310" y="0"/>
                </a:lnTo>
                <a:lnTo>
                  <a:pt x="2085310" y="1611376"/>
                </a:lnTo>
                <a:lnTo>
                  <a:pt x="0" y="1611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49267-88C1-1444-1BBB-D52B5ED84F95}"/>
              </a:ext>
            </a:extLst>
          </p:cNvPr>
          <p:cNvSpPr txBox="1"/>
          <p:nvPr/>
        </p:nvSpPr>
        <p:spPr>
          <a:xfrm>
            <a:off x="2514600" y="2203187"/>
            <a:ext cx="18288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90834A2-3FDC-CB97-67D9-8D23D6836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38" y="1511530"/>
            <a:ext cx="4876190" cy="487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FC674-84A6-3ABF-E9BF-D945A51A1D29}"/>
              </a:ext>
            </a:extLst>
          </p:cNvPr>
          <p:cNvSpPr txBox="1"/>
          <p:nvPr/>
        </p:nvSpPr>
        <p:spPr>
          <a:xfrm>
            <a:off x="3008179" y="2821588"/>
            <a:ext cx="182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792D3-C850-12D8-6440-DB02817351A9}"/>
              </a:ext>
            </a:extLst>
          </p:cNvPr>
          <p:cNvSpPr txBox="1"/>
          <p:nvPr/>
        </p:nvSpPr>
        <p:spPr>
          <a:xfrm>
            <a:off x="3008179" y="3318715"/>
            <a:ext cx="10832690" cy="170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385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Giao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món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mắt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95491-1EFF-34DA-6B6B-F6EB67F526E4}"/>
              </a:ext>
            </a:extLst>
          </p:cNvPr>
          <p:cNvSpPr txBox="1"/>
          <p:nvPr/>
        </p:nvSpPr>
        <p:spPr>
          <a:xfrm>
            <a:off x="3008178" y="5096487"/>
            <a:ext cx="2097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51E2C-2A61-2299-11D8-2EEF35EDE8C8}"/>
              </a:ext>
            </a:extLst>
          </p:cNvPr>
          <p:cNvSpPr txBox="1"/>
          <p:nvPr/>
        </p:nvSpPr>
        <p:spPr>
          <a:xfrm>
            <a:off x="3008179" y="5756501"/>
            <a:ext cx="10832690" cy="12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385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chậm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B548C0-1F87-70FD-4B16-8AA8DB904AE1}"/>
              </a:ext>
            </a:extLst>
          </p:cNvPr>
          <p:cNvSpPr txBox="1"/>
          <p:nvPr/>
        </p:nvSpPr>
        <p:spPr>
          <a:xfrm>
            <a:off x="2618332" y="7156716"/>
            <a:ext cx="13536067" cy="1764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	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	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kỹ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(code,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2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6" grpId="0"/>
      <p:bldP spid="15" grpId="0"/>
      <p:bldP spid="16" grpId="0"/>
      <p:bldP spid="18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2628716" y="1009650"/>
            <a:ext cx="8630720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113750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686644" y="7868240"/>
            <a:ext cx="1379950" cy="1390060"/>
          </a:xfrm>
          <a:custGeom>
            <a:avLst/>
            <a:gdLst/>
            <a:ahLst/>
            <a:cxnLst/>
            <a:rect l="l" t="t" r="r" b="b"/>
            <a:pathLst>
              <a:path w="1379950" h="1390060">
                <a:moveTo>
                  <a:pt x="1379950" y="0"/>
                </a:moveTo>
                <a:lnTo>
                  <a:pt x="0" y="0"/>
                </a:lnTo>
                <a:lnTo>
                  <a:pt x="0" y="1390060"/>
                </a:lnTo>
                <a:lnTo>
                  <a:pt x="1379950" y="1390060"/>
                </a:lnTo>
                <a:lnTo>
                  <a:pt x="13799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61733" y="2230971"/>
            <a:ext cx="8420467" cy="4603633"/>
            <a:chOff x="0" y="-228600"/>
            <a:chExt cx="10109690" cy="6138178"/>
          </a:xfrm>
        </p:grpSpPr>
        <p:sp>
          <p:nvSpPr>
            <p:cNvPr id="7" name="TextBox 7"/>
            <p:cNvSpPr txBox="1"/>
            <p:nvPr/>
          </p:nvSpPr>
          <p:spPr>
            <a:xfrm>
              <a:off x="0" y="-228600"/>
              <a:ext cx="10109690" cy="6138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8683"/>
                </a:lnSpc>
                <a:spcBef>
                  <a:spcPct val="0"/>
                </a:spcBef>
              </a:pPr>
              <a:r>
                <a:rPr lang="en-US" sz="13539" b="1" spc="1326" dirty="0">
                  <a:solidFill>
                    <a:srgbClr val="4951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CẢM ƠN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6547" y="2654379"/>
              <a:ext cx="8479359" cy="2359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6936"/>
                </a:lnSpc>
                <a:spcBef>
                  <a:spcPct val="0"/>
                </a:spcBef>
              </a:pPr>
              <a:r>
                <a:rPr lang="en-US" sz="5026" b="1" spc="492" dirty="0">
                  <a:solidFill>
                    <a:srgbClr val="4754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 VÀ CÁC BẠN ĐÃ LẮNG NGHE !!!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05D6D20-8D31-6251-DC29-9F2DC5990116}"/>
              </a:ext>
            </a:extLst>
          </p:cNvPr>
          <p:cNvGrpSpPr/>
          <p:nvPr/>
        </p:nvGrpSpPr>
        <p:grpSpPr>
          <a:xfrm>
            <a:off x="10515600" y="1994386"/>
            <a:ext cx="5651904" cy="1005863"/>
            <a:chOff x="9730618" y="3944511"/>
            <a:chExt cx="5651904" cy="1005863"/>
          </a:xfrm>
        </p:grpSpPr>
        <p:grpSp>
          <p:nvGrpSpPr>
            <p:cNvPr id="11" name="Group 11"/>
            <p:cNvGrpSpPr/>
            <p:nvPr/>
          </p:nvGrpSpPr>
          <p:grpSpPr>
            <a:xfrm>
              <a:off x="9730618" y="3944511"/>
              <a:ext cx="5651904" cy="1005863"/>
              <a:chOff x="0" y="0"/>
              <a:chExt cx="1770448" cy="31508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70448" cy="315085"/>
              </a:xfrm>
              <a:custGeom>
                <a:avLst/>
                <a:gdLst/>
                <a:ahLst/>
                <a:cxnLst/>
                <a:rect l="l" t="t" r="r" b="b"/>
                <a:pathLst>
                  <a:path w="1770448" h="315085">
                    <a:moveTo>
                      <a:pt x="61641" y="0"/>
                    </a:moveTo>
                    <a:lnTo>
                      <a:pt x="1708807" y="0"/>
                    </a:lnTo>
                    <a:cubicBezTo>
                      <a:pt x="1742850" y="0"/>
                      <a:pt x="1770448" y="27597"/>
                      <a:pt x="1770448" y="61641"/>
                    </a:cubicBezTo>
                    <a:lnTo>
                      <a:pt x="1770448" y="253444"/>
                    </a:lnTo>
                    <a:cubicBezTo>
                      <a:pt x="1770448" y="287487"/>
                      <a:pt x="1742850" y="315085"/>
                      <a:pt x="1708807" y="315085"/>
                    </a:cubicBezTo>
                    <a:lnTo>
                      <a:pt x="61641" y="315085"/>
                    </a:lnTo>
                    <a:cubicBezTo>
                      <a:pt x="27597" y="315085"/>
                      <a:pt x="0" y="287487"/>
                      <a:pt x="0" y="253444"/>
                    </a:cubicBezTo>
                    <a:lnTo>
                      <a:pt x="0" y="61641"/>
                    </a:lnTo>
                    <a:cubicBezTo>
                      <a:pt x="0" y="27597"/>
                      <a:pt x="27597" y="0"/>
                      <a:pt x="61641" y="0"/>
                    </a:cubicBezTo>
                    <a:close/>
                  </a:path>
                </a:pathLst>
              </a:custGeom>
              <a:solidFill>
                <a:srgbClr val="47546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770448" cy="3531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0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11321878" y="4071156"/>
              <a:ext cx="3687502" cy="467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99"/>
                </a:lnSpc>
                <a:spcBef>
                  <a:spcPct val="0"/>
                </a:spcBef>
              </a:pPr>
              <a:r>
                <a:rPr lang="en-US" sz="3000" b="1" spc="10" dirty="0" err="1">
                  <a:solidFill>
                    <a:srgbClr val="FFFBFB"/>
                  </a:solidFill>
                  <a:latin typeface="+mj-lt"/>
                </a:rPr>
                <a:t>Ngô</a:t>
              </a:r>
              <a:r>
                <a:rPr lang="en-US" sz="3000" b="1" spc="10" dirty="0">
                  <a:solidFill>
                    <a:srgbClr val="FFFBFB"/>
                  </a:solidFill>
                  <a:latin typeface="+mj-lt"/>
                </a:rPr>
                <a:t> </a:t>
              </a:r>
              <a:r>
                <a:rPr lang="en-US" sz="3000" b="1" spc="10" dirty="0" err="1">
                  <a:solidFill>
                    <a:srgbClr val="FFFBFB"/>
                  </a:solidFill>
                  <a:latin typeface="+mj-lt"/>
                </a:rPr>
                <a:t>Văn</a:t>
              </a:r>
              <a:r>
                <a:rPr lang="en-US" sz="3000" b="1" spc="10" dirty="0">
                  <a:solidFill>
                    <a:srgbClr val="FFFBFB"/>
                  </a:solidFill>
                  <a:latin typeface="+mj-lt"/>
                </a:rPr>
                <a:t> </a:t>
              </a:r>
              <a:r>
                <a:rPr lang="en-US" sz="3000" b="1" spc="10" dirty="0" err="1">
                  <a:solidFill>
                    <a:srgbClr val="FFFBFB"/>
                  </a:solidFill>
                  <a:latin typeface="+mj-lt"/>
                </a:rPr>
                <a:t>Huy</a:t>
              </a:r>
              <a:endParaRPr lang="en-US" sz="3000" b="1" spc="10" dirty="0">
                <a:solidFill>
                  <a:srgbClr val="FFFBFB"/>
                </a:solidFill>
                <a:latin typeface="+mj-lt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1704504" y="4497526"/>
              <a:ext cx="2641447" cy="264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3"/>
                </a:lnSpc>
              </a:pPr>
              <a:r>
                <a:rPr lang="en-US" sz="1587" spc="-31" dirty="0" err="1">
                  <a:solidFill>
                    <a:srgbClr val="FDFDFD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Trưởng</a:t>
              </a:r>
              <a:r>
                <a:rPr lang="en-US" sz="1587" spc="-31" dirty="0">
                  <a:solidFill>
                    <a:srgbClr val="FDFDFD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 </a:t>
              </a:r>
              <a:r>
                <a:rPr lang="en-US" sz="1587" spc="-31" dirty="0" err="1">
                  <a:solidFill>
                    <a:srgbClr val="FDFDFD"/>
                  </a:solidFill>
                  <a:latin typeface="Open Sans Bold" panose="020B0604020202020204" charset="0"/>
                  <a:ea typeface="Open Sans Bold" panose="020B0604020202020204" charset="0"/>
                  <a:cs typeface="Open Sans Bold" panose="020B0604020202020204" charset="0"/>
                </a:rPr>
                <a:t>nhóm</a:t>
              </a:r>
              <a:endParaRPr lang="en-US" sz="1587" spc="-31" dirty="0">
                <a:solidFill>
                  <a:srgbClr val="FDFDFD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177572" y="8396759"/>
            <a:ext cx="4201427" cy="42014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8B949B"/>
            </a:solidFill>
            <a:ln w="314325" cap="rnd">
              <a:solidFill>
                <a:srgbClr val="4A536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518061" y="8396759"/>
            <a:ext cx="3002589" cy="824539"/>
            <a:chOff x="0" y="4067918"/>
            <a:chExt cx="4003452" cy="109938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4067918"/>
              <a:ext cx="4003452" cy="1099385"/>
              <a:chOff x="0" y="0"/>
              <a:chExt cx="812800" cy="22320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2232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320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3202"/>
                    </a:lnTo>
                    <a:lnTo>
                      <a:pt x="0" y="223202"/>
                    </a:lnTo>
                    <a:close/>
                  </a:path>
                </a:pathLst>
              </a:custGeom>
              <a:solidFill>
                <a:srgbClr val="8B949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2613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5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15908" y="4265919"/>
              <a:ext cx="3771636" cy="568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2525" b="1" spc="10" dirty="0" err="1">
                  <a:solidFill>
                    <a:srgbClr val="FFFBFB"/>
                  </a:solidFill>
                  <a:latin typeface="+mj-lt"/>
                </a:rPr>
                <a:t>Nguyễn</a:t>
              </a:r>
              <a:r>
                <a:rPr lang="en-US" sz="2525" b="1" spc="10" dirty="0">
                  <a:solidFill>
                    <a:srgbClr val="FFFBFB"/>
                  </a:solidFill>
                  <a:latin typeface="+mj-lt"/>
                </a:rPr>
                <a:t> </a:t>
              </a:r>
              <a:r>
                <a:rPr lang="en-US" sz="2525" b="1" spc="10" dirty="0" err="1">
                  <a:solidFill>
                    <a:srgbClr val="FFFBFB"/>
                  </a:solidFill>
                  <a:latin typeface="+mj-lt"/>
                </a:rPr>
                <a:t>Đức</a:t>
              </a:r>
              <a:r>
                <a:rPr lang="en-US" sz="2525" b="1" spc="10" dirty="0">
                  <a:solidFill>
                    <a:srgbClr val="FFFBFB"/>
                  </a:solidFill>
                  <a:latin typeface="+mj-lt"/>
                </a:rPr>
                <a:t> Duy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04166" y="4791349"/>
              <a:ext cx="3230727" cy="32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9"/>
                </a:lnSpc>
              </a:pPr>
              <a:r>
                <a:rPr lang="en-US" sz="1456" spc="-29">
                  <a:solidFill>
                    <a:srgbClr val="FDFDFD"/>
                  </a:solidFill>
                  <a:latin typeface="Poppins"/>
                </a:rPr>
                <a:t>Thành viên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4632122" y="-46813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3814050" y="8359755"/>
            <a:ext cx="3002589" cy="824539"/>
            <a:chOff x="0" y="4058092"/>
            <a:chExt cx="4003452" cy="1099385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4058092"/>
              <a:ext cx="4003452" cy="1099385"/>
              <a:chOff x="0" y="0"/>
              <a:chExt cx="812800" cy="22320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2232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320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3202"/>
                    </a:lnTo>
                    <a:lnTo>
                      <a:pt x="0" y="223202"/>
                    </a:lnTo>
                    <a:close/>
                  </a:path>
                </a:pathLst>
              </a:custGeom>
              <a:solidFill>
                <a:srgbClr val="8B949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812800" cy="2613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5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230208" y="4254719"/>
              <a:ext cx="3543036" cy="530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372" b="1" spc="9" dirty="0" err="1">
                  <a:solidFill>
                    <a:srgbClr val="FFFBFB"/>
                  </a:solidFill>
                  <a:latin typeface="+mj-lt"/>
                </a:rPr>
                <a:t>Đào</a:t>
              </a:r>
              <a:r>
                <a:rPr lang="en-US" sz="2372" b="1" spc="9" dirty="0">
                  <a:solidFill>
                    <a:srgbClr val="FFFBFB"/>
                  </a:solidFill>
                  <a:latin typeface="+mj-lt"/>
                </a:rPr>
                <a:t> Minh </a:t>
              </a:r>
              <a:r>
                <a:rPr lang="en-US" sz="2372" b="1" spc="9" dirty="0" err="1">
                  <a:solidFill>
                    <a:srgbClr val="FFFBFB"/>
                  </a:solidFill>
                  <a:latin typeface="+mj-lt"/>
                </a:rPr>
                <a:t>Đức</a:t>
              </a:r>
              <a:endParaRPr lang="en-US" sz="2372" b="1" spc="9" dirty="0">
                <a:solidFill>
                  <a:srgbClr val="FFFBFB"/>
                </a:solidFill>
                <a:latin typeface="+mj-lt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471978" y="4781522"/>
              <a:ext cx="3230727" cy="32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9"/>
                </a:lnSpc>
              </a:pPr>
              <a:r>
                <a:rPr lang="en-US" sz="1456" spc="-29">
                  <a:solidFill>
                    <a:srgbClr val="FDFDFD"/>
                  </a:solidFill>
                  <a:latin typeface="Poppins"/>
                </a:rPr>
                <a:t>Thành viên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572165" y="1173114"/>
            <a:ext cx="4230186" cy="42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8"/>
              </a:lnSpc>
              <a:spcBef>
                <a:spcPct val="0"/>
              </a:spcBef>
            </a:pPr>
            <a:r>
              <a:rPr lang="en-US" sz="2484" spc="-49" dirty="0" err="1">
                <a:solidFill>
                  <a:srgbClr val="191919"/>
                </a:solidFill>
                <a:latin typeface="Open Sauce Bold"/>
              </a:rPr>
              <a:t>Thành</a:t>
            </a:r>
            <a:r>
              <a:rPr lang="en-US" sz="2484" spc="-49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2484" spc="-49" dirty="0" err="1">
                <a:solidFill>
                  <a:srgbClr val="191919"/>
                </a:solidFill>
                <a:latin typeface="Open Sauce Bold"/>
              </a:rPr>
              <a:t>viên</a:t>
            </a:r>
            <a:r>
              <a:rPr lang="en-US" sz="2484" spc="-49" dirty="0">
                <a:solidFill>
                  <a:srgbClr val="191919"/>
                </a:solidFill>
                <a:latin typeface="Open Sauce Bold"/>
              </a:rPr>
              <a:t> </a:t>
            </a:r>
            <a:r>
              <a:rPr lang="en-US" sz="2484" spc="-49" dirty="0" err="1">
                <a:solidFill>
                  <a:srgbClr val="191919"/>
                </a:solidFill>
                <a:latin typeface="Open Sauce Bold"/>
              </a:rPr>
              <a:t>nhóm</a:t>
            </a:r>
            <a:endParaRPr lang="en-US" sz="2484" spc="-49" dirty="0">
              <a:solidFill>
                <a:srgbClr val="191919"/>
              </a:solidFill>
              <a:latin typeface="Open Sauce Bold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3819A3-725E-3C08-4380-A11EFDF81EA8}"/>
              </a:ext>
            </a:extLst>
          </p:cNvPr>
          <p:cNvGrpSpPr/>
          <p:nvPr/>
        </p:nvGrpSpPr>
        <p:grpSpPr>
          <a:xfrm>
            <a:off x="8173879" y="8256014"/>
            <a:ext cx="3002589" cy="965285"/>
            <a:chOff x="5943447" y="8293016"/>
            <a:chExt cx="3002589" cy="965285"/>
          </a:xfrm>
        </p:grpSpPr>
        <p:grpSp>
          <p:nvGrpSpPr>
            <p:cNvPr id="2" name="Group 2"/>
            <p:cNvGrpSpPr/>
            <p:nvPr/>
          </p:nvGrpSpPr>
          <p:grpSpPr>
            <a:xfrm>
              <a:off x="5943447" y="8293016"/>
              <a:ext cx="3002589" cy="965285"/>
              <a:chOff x="0" y="-38100"/>
              <a:chExt cx="812800" cy="261302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22320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320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3202"/>
                    </a:lnTo>
                    <a:lnTo>
                      <a:pt x="0" y="223202"/>
                    </a:lnTo>
                    <a:close/>
                  </a:path>
                </a:pathLst>
              </a:custGeom>
              <a:solidFill>
                <a:srgbClr val="8B949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812800" cy="2613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5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6026078" y="8569325"/>
              <a:ext cx="2837328" cy="406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21"/>
                </a:lnSpc>
                <a:spcBef>
                  <a:spcPct val="0"/>
                </a:spcBef>
              </a:pPr>
              <a:r>
                <a:rPr lang="en-US" sz="2372" b="1" spc="9" dirty="0" err="1">
                  <a:solidFill>
                    <a:srgbClr val="FFFBFB"/>
                  </a:solidFill>
                  <a:latin typeface="+mj-lt"/>
                </a:rPr>
                <a:t>Lường</a:t>
              </a:r>
              <a:r>
                <a:rPr lang="en-US" sz="2372" b="1" spc="9" dirty="0">
                  <a:solidFill>
                    <a:srgbClr val="FFFBFB"/>
                  </a:solidFill>
                  <a:latin typeface="+mj-lt"/>
                </a:rPr>
                <a:t> </a:t>
              </a:r>
              <a:r>
                <a:rPr lang="en-US" sz="2372" b="1" spc="9" dirty="0" err="1">
                  <a:solidFill>
                    <a:srgbClr val="FFFBFB"/>
                  </a:solidFill>
                  <a:latin typeface="+mj-lt"/>
                </a:rPr>
                <a:t>Thế</a:t>
              </a:r>
              <a:r>
                <a:rPr lang="en-US" sz="2372" b="1" spc="9" dirty="0">
                  <a:solidFill>
                    <a:srgbClr val="FFFBFB"/>
                  </a:solidFill>
                  <a:latin typeface="+mj-lt"/>
                </a:rPr>
                <a:t> Vinh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233219" y="8966809"/>
              <a:ext cx="2423045" cy="254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9"/>
                </a:lnSpc>
              </a:pPr>
              <a:r>
                <a:rPr lang="en-US" sz="1456" spc="-29">
                  <a:solidFill>
                    <a:srgbClr val="FDFDFD"/>
                  </a:solidFill>
                  <a:latin typeface="Poppins"/>
                </a:rPr>
                <a:t>Thành viên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96" y="5216853"/>
            <a:ext cx="2972455" cy="3002155"/>
          </a:xfrm>
          <a:prstGeom prst="rect">
            <a:avLst/>
          </a:prstGeom>
        </p:spPr>
      </p:pic>
      <p:pic>
        <p:nvPicPr>
          <p:cNvPr id="4100" name="Picture 4" descr="Không có mô tả ảnh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174" y="1812489"/>
            <a:ext cx="4424809" cy="248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776A3120-2D8D-2C43-4504-2A27A9C3A4E8}"/>
              </a:ext>
            </a:extLst>
          </p:cNvPr>
          <p:cNvSpPr/>
          <p:nvPr/>
        </p:nvSpPr>
        <p:spPr>
          <a:xfrm>
            <a:off x="207638" y="262363"/>
            <a:ext cx="2286000" cy="1892530"/>
          </a:xfrm>
          <a:custGeom>
            <a:avLst/>
            <a:gdLst/>
            <a:ahLst/>
            <a:cxnLst/>
            <a:rect l="l" t="t" r="r" b="b"/>
            <a:pathLst>
              <a:path w="2956844" h="2284835">
                <a:moveTo>
                  <a:pt x="0" y="0"/>
                </a:moveTo>
                <a:lnTo>
                  <a:pt x="2956844" y="0"/>
                </a:lnTo>
                <a:lnTo>
                  <a:pt x="2956844" y="2284834"/>
                </a:lnTo>
                <a:lnTo>
                  <a:pt x="0" y="2284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1967" y="-2828925"/>
            <a:ext cx="5657850" cy="5657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536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1929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90959" y="8567821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94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06536" y="3314080"/>
            <a:ext cx="654889" cy="6548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929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385" y="2475283"/>
            <a:ext cx="4358287" cy="116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1"/>
              </a:lnSpc>
            </a:pPr>
            <a:r>
              <a:rPr lang="en-US" sz="6899" u="sng" spc="676" dirty="0">
                <a:solidFill>
                  <a:srgbClr val="4A5360"/>
                </a:solidFill>
                <a:latin typeface="Oswald Bold"/>
              </a:rPr>
              <a:t>NỘI DUNG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3714" y="4386801"/>
            <a:ext cx="9045686" cy="3729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I.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Lý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do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chọn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đề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tài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II.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Khảo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sát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hệ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thống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III.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tích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hệ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thống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IV.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mềm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V .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kiểm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thử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đánh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giá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chương</a:t>
            </a:r>
            <a:r>
              <a:rPr lang="en-US" sz="3500" dirty="0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475466"/>
                </a:solidFill>
                <a:latin typeface="Oswald Bold" panose="020B0604020202020204" charset="0"/>
                <a:cs typeface="Times New Roman" panose="02020603050405020304" pitchFamily="18" charset="0"/>
              </a:rPr>
              <a:t>trình</a:t>
            </a:r>
            <a:endParaRPr lang="en-US" sz="3500" dirty="0">
              <a:solidFill>
                <a:srgbClr val="475466"/>
              </a:solidFill>
              <a:latin typeface="Oswald Bold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475466"/>
              </a:solidFill>
              <a:latin typeface="Open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43E0DF-F13C-F61A-6CD6-20253D5D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200" y="2616356"/>
            <a:ext cx="4877481" cy="4877481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520A70F4-947C-82E4-A4AA-32A79BEFDEC3}"/>
              </a:ext>
            </a:extLst>
          </p:cNvPr>
          <p:cNvSpPr/>
          <p:nvPr/>
        </p:nvSpPr>
        <p:spPr>
          <a:xfrm>
            <a:off x="207638" y="262363"/>
            <a:ext cx="2286000" cy="1892530"/>
          </a:xfrm>
          <a:custGeom>
            <a:avLst/>
            <a:gdLst/>
            <a:ahLst/>
            <a:cxnLst/>
            <a:rect l="l" t="t" r="r" b="b"/>
            <a:pathLst>
              <a:path w="2956844" h="2284835">
                <a:moveTo>
                  <a:pt x="0" y="0"/>
                </a:moveTo>
                <a:lnTo>
                  <a:pt x="2956844" y="0"/>
                </a:lnTo>
                <a:lnTo>
                  <a:pt x="2956844" y="2284834"/>
                </a:lnTo>
                <a:lnTo>
                  <a:pt x="0" y="2284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643" y="8625616"/>
            <a:ext cx="5189982" cy="1564593"/>
            <a:chOff x="0" y="0"/>
            <a:chExt cx="6919976" cy="2086124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4576" cy="2060702"/>
            </a:xfrm>
            <a:custGeom>
              <a:avLst/>
              <a:gdLst/>
              <a:ahLst/>
              <a:cxnLst/>
              <a:rect l="l" t="t" r="r" b="b"/>
              <a:pathLst>
                <a:path w="6894576" h="2060702">
                  <a:moveTo>
                    <a:pt x="0" y="0"/>
                  </a:moveTo>
                  <a:lnTo>
                    <a:pt x="6894576" y="0"/>
                  </a:lnTo>
                  <a:lnTo>
                    <a:pt x="6894576" y="2060702"/>
                  </a:lnTo>
                  <a:lnTo>
                    <a:pt x="0" y="20607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19976" cy="2086102"/>
            </a:xfrm>
            <a:custGeom>
              <a:avLst/>
              <a:gdLst/>
              <a:ahLst/>
              <a:cxnLst/>
              <a:rect l="l" t="t" r="r" b="b"/>
              <a:pathLst>
                <a:path w="6919976" h="2086102">
                  <a:moveTo>
                    <a:pt x="12700" y="0"/>
                  </a:moveTo>
                  <a:lnTo>
                    <a:pt x="6907276" y="0"/>
                  </a:lnTo>
                  <a:cubicBezTo>
                    <a:pt x="6914261" y="0"/>
                    <a:pt x="6919976" y="5715"/>
                    <a:pt x="6919976" y="12700"/>
                  </a:cubicBezTo>
                  <a:lnTo>
                    <a:pt x="6919976" y="2073402"/>
                  </a:lnTo>
                  <a:cubicBezTo>
                    <a:pt x="6919976" y="2080387"/>
                    <a:pt x="6914261" y="2086102"/>
                    <a:pt x="6907276" y="2086102"/>
                  </a:cubicBezTo>
                  <a:lnTo>
                    <a:pt x="12700" y="2086102"/>
                  </a:lnTo>
                  <a:cubicBezTo>
                    <a:pt x="5715" y="2086102"/>
                    <a:pt x="0" y="2080387"/>
                    <a:pt x="0" y="207340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073402"/>
                  </a:lnTo>
                  <a:lnTo>
                    <a:pt x="12700" y="2073402"/>
                  </a:lnTo>
                  <a:lnTo>
                    <a:pt x="12700" y="2060702"/>
                  </a:lnTo>
                  <a:lnTo>
                    <a:pt x="6907276" y="2060702"/>
                  </a:lnTo>
                  <a:lnTo>
                    <a:pt x="6907276" y="2073402"/>
                  </a:lnTo>
                  <a:lnTo>
                    <a:pt x="6894576" y="2073402"/>
                  </a:lnTo>
                  <a:lnTo>
                    <a:pt x="6894576" y="12700"/>
                  </a:lnTo>
                  <a:lnTo>
                    <a:pt x="6907276" y="12700"/>
                  </a:lnTo>
                  <a:lnTo>
                    <a:pt x="690727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A blue and white logo  Description automatically generated"/>
          <p:cNvSpPr/>
          <p:nvPr/>
        </p:nvSpPr>
        <p:spPr>
          <a:xfrm>
            <a:off x="0" y="8346722"/>
            <a:ext cx="2085310" cy="1611376"/>
          </a:xfrm>
          <a:custGeom>
            <a:avLst/>
            <a:gdLst/>
            <a:ahLst/>
            <a:cxnLst/>
            <a:rect l="l" t="t" r="r" b="b"/>
            <a:pathLst>
              <a:path w="2085310" h="1611376">
                <a:moveTo>
                  <a:pt x="0" y="0"/>
                </a:moveTo>
                <a:lnTo>
                  <a:pt x="2085310" y="0"/>
                </a:lnTo>
                <a:lnTo>
                  <a:pt x="2085310" y="1611376"/>
                </a:lnTo>
                <a:lnTo>
                  <a:pt x="0" y="1611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10790558">
            <a:off x="2264539" y="9591675"/>
            <a:ext cx="15606488" cy="0"/>
          </a:xfrm>
          <a:prstGeom prst="line">
            <a:avLst/>
          </a:prstGeom>
          <a:ln w="19050" cap="rnd">
            <a:solidFill>
              <a:srgbClr val="C0203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630854" y="2047098"/>
            <a:ext cx="1421232" cy="1382678"/>
            <a:chOff x="0" y="0"/>
            <a:chExt cx="1894976" cy="18435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5094" cy="1843532"/>
            </a:xfrm>
            <a:custGeom>
              <a:avLst/>
              <a:gdLst/>
              <a:ahLst/>
              <a:cxnLst/>
              <a:rect l="l" t="t" r="r" b="b"/>
              <a:pathLst>
                <a:path w="1895094" h="1843532">
                  <a:moveTo>
                    <a:pt x="0" y="921766"/>
                  </a:moveTo>
                  <a:cubicBezTo>
                    <a:pt x="0" y="412750"/>
                    <a:pt x="424180" y="0"/>
                    <a:pt x="947547" y="0"/>
                  </a:cubicBezTo>
                  <a:cubicBezTo>
                    <a:pt x="1470914" y="0"/>
                    <a:pt x="1895094" y="412750"/>
                    <a:pt x="1895094" y="921766"/>
                  </a:cubicBezTo>
                  <a:cubicBezTo>
                    <a:pt x="1895094" y="1430782"/>
                    <a:pt x="1470914" y="1843532"/>
                    <a:pt x="947547" y="1843532"/>
                  </a:cubicBezTo>
                  <a:cubicBezTo>
                    <a:pt x="424180" y="1843532"/>
                    <a:pt x="0" y="1430909"/>
                    <a:pt x="0" y="921766"/>
                  </a:cubicBezTo>
                  <a:close/>
                </a:path>
              </a:pathLst>
            </a:custGeom>
            <a:solidFill>
              <a:srgbClr val="ED7D31"/>
            </a:solidFill>
          </p:spPr>
        </p:sp>
      </p:grpSp>
      <p:grpSp>
        <p:nvGrpSpPr>
          <p:cNvPr id="11" name="Group 11"/>
          <p:cNvGrpSpPr/>
          <p:nvPr/>
        </p:nvGrpSpPr>
        <p:grpSpPr>
          <a:xfrm rot="4759070">
            <a:off x="8955957" y="-1104960"/>
            <a:ext cx="6222290" cy="6222290"/>
            <a:chOff x="0" y="0"/>
            <a:chExt cx="8296386" cy="8296386"/>
          </a:xfrm>
        </p:grpSpPr>
        <p:sp>
          <p:nvSpPr>
            <p:cNvPr id="12" name="Freeform 12"/>
            <p:cNvSpPr/>
            <p:nvPr/>
          </p:nvSpPr>
          <p:spPr>
            <a:xfrm>
              <a:off x="4021201" y="4300982"/>
              <a:ext cx="3806825" cy="3995420"/>
            </a:xfrm>
            <a:custGeom>
              <a:avLst/>
              <a:gdLst/>
              <a:ahLst/>
              <a:cxnLst/>
              <a:rect l="l" t="t" r="r" b="b"/>
              <a:pathLst>
                <a:path w="3806825" h="3995420">
                  <a:moveTo>
                    <a:pt x="1793240" y="3366897"/>
                  </a:moveTo>
                  <a:cubicBezTo>
                    <a:pt x="2015871" y="3261487"/>
                    <a:pt x="2227834" y="3135249"/>
                    <a:pt x="2426335" y="2989961"/>
                  </a:cubicBezTo>
                  <a:cubicBezTo>
                    <a:pt x="2482977" y="2948559"/>
                    <a:pt x="2562352" y="2960879"/>
                    <a:pt x="2603881" y="3017520"/>
                  </a:cubicBezTo>
                  <a:cubicBezTo>
                    <a:pt x="2645410" y="3074162"/>
                    <a:pt x="2632964" y="3153537"/>
                    <a:pt x="2576322" y="3195066"/>
                  </a:cubicBezTo>
                  <a:cubicBezTo>
                    <a:pt x="2364867" y="3349753"/>
                    <a:pt x="2139061" y="3484245"/>
                    <a:pt x="1901952" y="3596513"/>
                  </a:cubicBezTo>
                  <a:cubicBezTo>
                    <a:pt x="1838579" y="3626485"/>
                    <a:pt x="1762887" y="3599434"/>
                    <a:pt x="1732788" y="3536061"/>
                  </a:cubicBezTo>
                  <a:cubicBezTo>
                    <a:pt x="1702689" y="3472688"/>
                    <a:pt x="1729867" y="3396996"/>
                    <a:pt x="1793240" y="3366897"/>
                  </a:cubicBezTo>
                  <a:close/>
                  <a:moveTo>
                    <a:pt x="3139059" y="2315718"/>
                  </a:moveTo>
                  <a:cubicBezTo>
                    <a:pt x="3293618" y="2127250"/>
                    <a:pt x="3431413" y="1922780"/>
                    <a:pt x="3550031" y="1704213"/>
                  </a:cubicBezTo>
                  <a:cubicBezTo>
                    <a:pt x="3583432" y="1642491"/>
                    <a:pt x="3660521" y="1619631"/>
                    <a:pt x="3722243" y="1653159"/>
                  </a:cubicBezTo>
                  <a:cubicBezTo>
                    <a:pt x="3783965" y="1686687"/>
                    <a:pt x="3806825" y="1763649"/>
                    <a:pt x="3773297" y="1825371"/>
                  </a:cubicBezTo>
                  <a:cubicBezTo>
                    <a:pt x="3647059" y="2058162"/>
                    <a:pt x="3500120" y="2275967"/>
                    <a:pt x="3335527" y="2476881"/>
                  </a:cubicBezTo>
                  <a:cubicBezTo>
                    <a:pt x="3291077" y="2531110"/>
                    <a:pt x="3211068" y="2539111"/>
                    <a:pt x="3156839" y="2494661"/>
                  </a:cubicBezTo>
                  <a:cubicBezTo>
                    <a:pt x="3102610" y="2450211"/>
                    <a:pt x="3094609" y="2370201"/>
                    <a:pt x="3139059" y="2315972"/>
                  </a:cubicBezTo>
                  <a:close/>
                  <a:moveTo>
                    <a:pt x="3007868" y="1338072"/>
                  </a:moveTo>
                  <a:lnTo>
                    <a:pt x="2317877" y="1014603"/>
                  </a:lnTo>
                  <a:cubicBezTo>
                    <a:pt x="2254377" y="984885"/>
                    <a:pt x="2227072" y="909193"/>
                    <a:pt x="2256790" y="845693"/>
                  </a:cubicBezTo>
                  <a:cubicBezTo>
                    <a:pt x="2286508" y="782193"/>
                    <a:pt x="2362200" y="754888"/>
                    <a:pt x="2425700" y="784606"/>
                  </a:cubicBezTo>
                  <a:lnTo>
                    <a:pt x="3115691" y="1108075"/>
                  </a:lnTo>
                  <a:cubicBezTo>
                    <a:pt x="3179191" y="1137793"/>
                    <a:pt x="3206496" y="1213485"/>
                    <a:pt x="3176777" y="1276985"/>
                  </a:cubicBezTo>
                  <a:cubicBezTo>
                    <a:pt x="3147060" y="1340485"/>
                    <a:pt x="3071368" y="1367790"/>
                    <a:pt x="3007868" y="1338072"/>
                  </a:cubicBezTo>
                  <a:close/>
                  <a:moveTo>
                    <a:pt x="1397889" y="583184"/>
                  </a:moveTo>
                  <a:lnTo>
                    <a:pt x="707898" y="259715"/>
                  </a:lnTo>
                  <a:cubicBezTo>
                    <a:pt x="644398" y="229997"/>
                    <a:pt x="617093" y="154305"/>
                    <a:pt x="646811" y="90805"/>
                  </a:cubicBezTo>
                  <a:cubicBezTo>
                    <a:pt x="676529" y="27305"/>
                    <a:pt x="752221" y="0"/>
                    <a:pt x="815721" y="29718"/>
                  </a:cubicBezTo>
                  <a:lnTo>
                    <a:pt x="1505712" y="353187"/>
                  </a:lnTo>
                  <a:cubicBezTo>
                    <a:pt x="1569212" y="382905"/>
                    <a:pt x="1596517" y="458597"/>
                    <a:pt x="1566799" y="522097"/>
                  </a:cubicBezTo>
                  <a:cubicBezTo>
                    <a:pt x="1537081" y="585597"/>
                    <a:pt x="1461389" y="612902"/>
                    <a:pt x="1397889" y="583184"/>
                  </a:cubicBezTo>
                  <a:close/>
                  <a:moveTo>
                    <a:pt x="254000" y="162052"/>
                  </a:moveTo>
                  <a:lnTo>
                    <a:pt x="254000" y="924052"/>
                  </a:lnTo>
                  <a:cubicBezTo>
                    <a:pt x="254000" y="994156"/>
                    <a:pt x="197104" y="1051052"/>
                    <a:pt x="127000" y="1051052"/>
                  </a:cubicBezTo>
                  <a:cubicBezTo>
                    <a:pt x="56896" y="1051052"/>
                    <a:pt x="0" y="994156"/>
                    <a:pt x="0" y="924052"/>
                  </a:cubicBezTo>
                  <a:lnTo>
                    <a:pt x="0" y="162052"/>
                  </a:lnTo>
                  <a:cubicBezTo>
                    <a:pt x="0" y="91948"/>
                    <a:pt x="56896" y="35052"/>
                    <a:pt x="127000" y="35052"/>
                  </a:cubicBezTo>
                  <a:cubicBezTo>
                    <a:pt x="197104" y="35052"/>
                    <a:pt x="254000" y="91948"/>
                    <a:pt x="254000" y="162052"/>
                  </a:cubicBezTo>
                  <a:close/>
                  <a:moveTo>
                    <a:pt x="254000" y="1940052"/>
                  </a:moveTo>
                  <a:lnTo>
                    <a:pt x="254000" y="2702052"/>
                  </a:lnTo>
                  <a:cubicBezTo>
                    <a:pt x="254000" y="2772156"/>
                    <a:pt x="197104" y="2829052"/>
                    <a:pt x="127000" y="2829052"/>
                  </a:cubicBezTo>
                  <a:cubicBezTo>
                    <a:pt x="56896" y="2829052"/>
                    <a:pt x="0" y="2772156"/>
                    <a:pt x="0" y="2702052"/>
                  </a:cubicBezTo>
                  <a:lnTo>
                    <a:pt x="0" y="1940052"/>
                  </a:lnTo>
                  <a:cubicBezTo>
                    <a:pt x="0" y="1869948"/>
                    <a:pt x="56896" y="1813052"/>
                    <a:pt x="127000" y="1813052"/>
                  </a:cubicBezTo>
                  <a:cubicBezTo>
                    <a:pt x="197104" y="1813052"/>
                    <a:pt x="254000" y="1869948"/>
                    <a:pt x="254000" y="1940052"/>
                  </a:cubicBezTo>
                  <a:close/>
                  <a:moveTo>
                    <a:pt x="254000" y="3718052"/>
                  </a:moveTo>
                  <a:lnTo>
                    <a:pt x="254000" y="3868420"/>
                  </a:lnTo>
                  <a:lnTo>
                    <a:pt x="127000" y="3868420"/>
                  </a:lnTo>
                  <a:lnTo>
                    <a:pt x="127000" y="3741420"/>
                  </a:lnTo>
                  <a:cubicBezTo>
                    <a:pt x="376174" y="3741420"/>
                    <a:pt x="621665" y="3717671"/>
                    <a:pt x="860806" y="3671824"/>
                  </a:cubicBezTo>
                  <a:cubicBezTo>
                    <a:pt x="929640" y="3658616"/>
                    <a:pt x="996188" y="3703701"/>
                    <a:pt x="1009396" y="3772662"/>
                  </a:cubicBezTo>
                  <a:cubicBezTo>
                    <a:pt x="1022604" y="3841623"/>
                    <a:pt x="977519" y="3908044"/>
                    <a:pt x="908558" y="3921252"/>
                  </a:cubicBezTo>
                  <a:cubicBezTo>
                    <a:pt x="653796" y="3970146"/>
                    <a:pt x="392303" y="3995420"/>
                    <a:pt x="127000" y="3995420"/>
                  </a:cubicBezTo>
                  <a:cubicBezTo>
                    <a:pt x="56896" y="3995420"/>
                    <a:pt x="0" y="3938524"/>
                    <a:pt x="0" y="3868420"/>
                  </a:cubicBezTo>
                  <a:lnTo>
                    <a:pt x="0" y="3718052"/>
                  </a:lnTo>
                  <a:cubicBezTo>
                    <a:pt x="0" y="3647948"/>
                    <a:pt x="56896" y="3591052"/>
                    <a:pt x="127000" y="3591052"/>
                  </a:cubicBezTo>
                  <a:cubicBezTo>
                    <a:pt x="197104" y="3591052"/>
                    <a:pt x="254000" y="3647948"/>
                    <a:pt x="254000" y="3718052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021201" y="5920613"/>
              <a:ext cx="3806825" cy="2375789"/>
            </a:xfrm>
            <a:custGeom>
              <a:avLst/>
              <a:gdLst/>
              <a:ahLst/>
              <a:cxnLst/>
              <a:rect l="l" t="t" r="r" b="b"/>
              <a:pathLst>
                <a:path w="3806825" h="2375789">
                  <a:moveTo>
                    <a:pt x="1793240" y="1747266"/>
                  </a:moveTo>
                  <a:cubicBezTo>
                    <a:pt x="2015871" y="1641856"/>
                    <a:pt x="2227834" y="1515618"/>
                    <a:pt x="2426335" y="1370330"/>
                  </a:cubicBezTo>
                  <a:cubicBezTo>
                    <a:pt x="2482977" y="1328928"/>
                    <a:pt x="2562352" y="1341248"/>
                    <a:pt x="2603881" y="1397889"/>
                  </a:cubicBezTo>
                  <a:cubicBezTo>
                    <a:pt x="2645410" y="1454531"/>
                    <a:pt x="2632964" y="1533906"/>
                    <a:pt x="2576322" y="1575435"/>
                  </a:cubicBezTo>
                  <a:cubicBezTo>
                    <a:pt x="2364867" y="1730122"/>
                    <a:pt x="2139061" y="1864614"/>
                    <a:pt x="1901952" y="1976882"/>
                  </a:cubicBezTo>
                  <a:cubicBezTo>
                    <a:pt x="1838579" y="2006854"/>
                    <a:pt x="1762887" y="1979803"/>
                    <a:pt x="1732788" y="1916430"/>
                  </a:cubicBezTo>
                  <a:cubicBezTo>
                    <a:pt x="1702689" y="1853057"/>
                    <a:pt x="1729867" y="1777365"/>
                    <a:pt x="1793240" y="1747266"/>
                  </a:cubicBezTo>
                  <a:close/>
                  <a:moveTo>
                    <a:pt x="3139059" y="696087"/>
                  </a:moveTo>
                  <a:cubicBezTo>
                    <a:pt x="3293618" y="507619"/>
                    <a:pt x="3431413" y="303149"/>
                    <a:pt x="3550031" y="84582"/>
                  </a:cubicBezTo>
                  <a:cubicBezTo>
                    <a:pt x="3583432" y="22860"/>
                    <a:pt x="3660521" y="0"/>
                    <a:pt x="3722243" y="33528"/>
                  </a:cubicBezTo>
                  <a:cubicBezTo>
                    <a:pt x="3783965" y="67056"/>
                    <a:pt x="3806825" y="144018"/>
                    <a:pt x="3773297" y="205740"/>
                  </a:cubicBezTo>
                  <a:cubicBezTo>
                    <a:pt x="3647059" y="438531"/>
                    <a:pt x="3500120" y="656336"/>
                    <a:pt x="3335527" y="857250"/>
                  </a:cubicBezTo>
                  <a:cubicBezTo>
                    <a:pt x="3291077" y="911479"/>
                    <a:pt x="3211068" y="919480"/>
                    <a:pt x="3156839" y="875030"/>
                  </a:cubicBezTo>
                  <a:cubicBezTo>
                    <a:pt x="3102610" y="830580"/>
                    <a:pt x="3094609" y="750570"/>
                    <a:pt x="3139059" y="696341"/>
                  </a:cubicBezTo>
                  <a:close/>
                  <a:moveTo>
                    <a:pt x="127000" y="2121789"/>
                  </a:moveTo>
                  <a:cubicBezTo>
                    <a:pt x="376174" y="2121789"/>
                    <a:pt x="621665" y="2098040"/>
                    <a:pt x="860806" y="2052193"/>
                  </a:cubicBezTo>
                  <a:cubicBezTo>
                    <a:pt x="929640" y="2038985"/>
                    <a:pt x="996188" y="2084070"/>
                    <a:pt x="1009396" y="2153031"/>
                  </a:cubicBezTo>
                  <a:cubicBezTo>
                    <a:pt x="1022604" y="2221992"/>
                    <a:pt x="977519" y="2288413"/>
                    <a:pt x="908558" y="2301621"/>
                  </a:cubicBezTo>
                  <a:cubicBezTo>
                    <a:pt x="653796" y="2350516"/>
                    <a:pt x="392303" y="2375789"/>
                    <a:pt x="127000" y="2375789"/>
                  </a:cubicBezTo>
                  <a:cubicBezTo>
                    <a:pt x="56896" y="2375789"/>
                    <a:pt x="0" y="2318893"/>
                    <a:pt x="0" y="2248789"/>
                  </a:cubicBezTo>
                  <a:cubicBezTo>
                    <a:pt x="0" y="2178685"/>
                    <a:pt x="56896" y="2121789"/>
                    <a:pt x="127000" y="2121789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007340" y="9580244"/>
            <a:ext cx="3931920" cy="4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1" spc="16">
                <a:solidFill>
                  <a:srgbClr val="FFFFFF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2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11403874" y="-39191"/>
            <a:ext cx="6884126" cy="10326190"/>
          </a:xfrm>
          <a:custGeom>
            <a:avLst/>
            <a:gdLst/>
            <a:ahLst/>
            <a:cxnLst/>
            <a:rect l="l" t="t" r="r" b="b"/>
            <a:pathLst>
              <a:path w="6884126" h="10326190">
                <a:moveTo>
                  <a:pt x="0" y="0"/>
                </a:moveTo>
                <a:lnTo>
                  <a:pt x="6884126" y="0"/>
                </a:lnTo>
                <a:lnTo>
                  <a:pt x="6884126" y="10326191"/>
                </a:lnTo>
                <a:lnTo>
                  <a:pt x="0" y="10326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D530FA9D-4FE7-2A0B-F2C5-6F530A36AB14}"/>
              </a:ext>
            </a:extLst>
          </p:cNvPr>
          <p:cNvSpPr txBox="1"/>
          <p:nvPr/>
        </p:nvSpPr>
        <p:spPr>
          <a:xfrm>
            <a:off x="1369278" y="673128"/>
            <a:ext cx="8044462" cy="90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8"/>
              </a:lnSpc>
            </a:pPr>
            <a:r>
              <a:rPr lang="en-US" sz="5600" spc="548" dirty="0">
                <a:solidFill>
                  <a:srgbClr val="49515E"/>
                </a:solidFill>
                <a:latin typeface="Oswald Bold"/>
              </a:rPr>
              <a:t>I. LÝ DO CHỌN ĐỀ TÀI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444CF15C-9993-292F-1143-B8902277EE3D}"/>
              </a:ext>
            </a:extLst>
          </p:cNvPr>
          <p:cNvSpPr txBox="1"/>
          <p:nvPr/>
        </p:nvSpPr>
        <p:spPr>
          <a:xfrm>
            <a:off x="1369278" y="1924813"/>
            <a:ext cx="9532602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hẹn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hẹn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cưng-PetShop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89541" y="6590605"/>
            <a:ext cx="15108918" cy="0"/>
          </a:xfrm>
          <a:prstGeom prst="line">
            <a:avLst/>
          </a:prstGeom>
          <a:ln w="38100" cap="flat">
            <a:solidFill>
              <a:srgbClr val="4A53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806145" y="6367599"/>
            <a:ext cx="501082" cy="50108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4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78800" y="5083338"/>
            <a:ext cx="345891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kinh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2799" spc="274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432711" y="6341380"/>
            <a:ext cx="501082" cy="5010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466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21294" y="6341380"/>
            <a:ext cx="501082" cy="5010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4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011851" y="6341380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4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80988" y="7009478"/>
            <a:ext cx="320452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và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799" spc="274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83541" y="5101131"/>
            <a:ext cx="378572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khách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799" spc="274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60129" y="7023437"/>
            <a:ext cx="320452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endParaRPr lang="en-US" sz="2799" spc="274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53515" y="933450"/>
            <a:ext cx="822388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265" dirty="0">
                <a:solidFill>
                  <a:srgbClr val="49515E"/>
                </a:solidFill>
                <a:latin typeface="Oswald Bold"/>
              </a:rPr>
              <a:t>II. KHẢO SÁT HỆ THỐNG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76600" y="1940259"/>
            <a:ext cx="9935099" cy="145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3"/>
              </a:lnSpc>
            </a:pP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vực này ngày càng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tăng và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có các công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kinh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2799" spc="274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21"/>
          <p:cNvSpPr/>
          <p:nvPr/>
        </p:nvSpPr>
        <p:spPr>
          <a:xfrm rot="-10799999">
            <a:off x="-2240045" y="-7048499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09770" y="714403"/>
            <a:ext cx="627249" cy="607588"/>
          </a:xfrm>
          <a:custGeom>
            <a:avLst/>
            <a:gdLst/>
            <a:ahLst/>
            <a:cxnLst/>
            <a:rect l="l" t="t" r="r" b="b"/>
            <a:pathLst>
              <a:path w="627249" h="607588">
                <a:moveTo>
                  <a:pt x="0" y="0"/>
                </a:moveTo>
                <a:lnTo>
                  <a:pt x="627249" y="0"/>
                </a:lnTo>
                <a:lnTo>
                  <a:pt x="627249" y="607588"/>
                </a:lnTo>
                <a:lnTo>
                  <a:pt x="0" y="607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88F7FCD-F72F-1B9A-A4C3-BF959A5A349D}"/>
              </a:ext>
            </a:extLst>
          </p:cNvPr>
          <p:cNvSpPr/>
          <p:nvPr/>
        </p:nvSpPr>
        <p:spPr>
          <a:xfrm>
            <a:off x="207638" y="262363"/>
            <a:ext cx="2286000" cy="1892530"/>
          </a:xfrm>
          <a:custGeom>
            <a:avLst/>
            <a:gdLst/>
            <a:ahLst/>
            <a:cxnLst/>
            <a:rect l="l" t="t" r="r" b="b"/>
            <a:pathLst>
              <a:path w="2956844" h="2284835">
                <a:moveTo>
                  <a:pt x="0" y="0"/>
                </a:moveTo>
                <a:lnTo>
                  <a:pt x="2956844" y="0"/>
                </a:lnTo>
                <a:lnTo>
                  <a:pt x="2956844" y="2284834"/>
                </a:lnTo>
                <a:lnTo>
                  <a:pt x="0" y="2284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170C5BD4-E6F9-120D-8430-46280DC45B9F}"/>
              </a:ext>
            </a:extLst>
          </p:cNvPr>
          <p:cNvGrpSpPr/>
          <p:nvPr/>
        </p:nvGrpSpPr>
        <p:grpSpPr>
          <a:xfrm>
            <a:off x="1968103" y="6367599"/>
            <a:ext cx="501082" cy="501082"/>
            <a:chOff x="0" y="0"/>
            <a:chExt cx="812800" cy="812800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892DBC90-B344-E3A7-3CCC-A1007BBC75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4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CBB44E9A-EE2D-DC21-2473-B85D3B80EF6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6">
            <a:extLst>
              <a:ext uri="{FF2B5EF4-FFF2-40B4-BE49-F238E27FC236}">
                <a16:creationId xmlns:a16="http://schemas.microsoft.com/office/drawing/2014/main" id="{BA53D2D3-8AAC-240F-1E4A-4FF7F661802C}"/>
              </a:ext>
            </a:extLst>
          </p:cNvPr>
          <p:cNvSpPr txBox="1"/>
          <p:nvPr/>
        </p:nvSpPr>
        <p:spPr>
          <a:xfrm>
            <a:off x="609770" y="7091687"/>
            <a:ext cx="3458918" cy="4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2799" spc="274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18" grpId="0"/>
      <p:bldP spid="19" grpId="0"/>
      <p:bldP spid="20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97FD3-93E1-5B12-BE4D-E52F9567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5286F3B0-CE4B-1281-07EB-F377979841E8}"/>
              </a:ext>
            </a:extLst>
          </p:cNvPr>
          <p:cNvSpPr txBox="1"/>
          <p:nvPr/>
        </p:nvSpPr>
        <p:spPr>
          <a:xfrm>
            <a:off x="1453515" y="933450"/>
            <a:ext cx="8223885" cy="813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265" dirty="0">
                <a:solidFill>
                  <a:srgbClr val="49515E"/>
                </a:solidFill>
                <a:latin typeface="Oswald Bold"/>
              </a:rPr>
              <a:t>II.I CÔNG NGHỆ SỬ DỤNG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BBD85D8-725C-FD40-B716-790CA767CC4E}"/>
              </a:ext>
            </a:extLst>
          </p:cNvPr>
          <p:cNvSpPr/>
          <p:nvPr/>
        </p:nvSpPr>
        <p:spPr>
          <a:xfrm rot="-10799999">
            <a:off x="-2240045" y="-7048499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B5DF3A45-DF8F-F8D1-0381-1D7DC1B0B05F}"/>
              </a:ext>
            </a:extLst>
          </p:cNvPr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9F1C2630-F82F-0633-8C4C-25DDAE378687}"/>
              </a:ext>
            </a:extLst>
          </p:cNvPr>
          <p:cNvSpPr/>
          <p:nvPr/>
        </p:nvSpPr>
        <p:spPr>
          <a:xfrm>
            <a:off x="207638" y="262363"/>
            <a:ext cx="2286000" cy="1892530"/>
          </a:xfrm>
          <a:custGeom>
            <a:avLst/>
            <a:gdLst/>
            <a:ahLst/>
            <a:cxnLst/>
            <a:rect l="l" t="t" r="r" b="b"/>
            <a:pathLst>
              <a:path w="2956844" h="2284835">
                <a:moveTo>
                  <a:pt x="0" y="0"/>
                </a:moveTo>
                <a:lnTo>
                  <a:pt x="2956844" y="0"/>
                </a:lnTo>
                <a:lnTo>
                  <a:pt x="2956844" y="2284834"/>
                </a:lnTo>
                <a:lnTo>
                  <a:pt x="0" y="2284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7A7DB08E-6CD3-9C88-960B-30BB83CDD8E4}"/>
              </a:ext>
            </a:extLst>
          </p:cNvPr>
          <p:cNvSpPr txBox="1"/>
          <p:nvPr/>
        </p:nvSpPr>
        <p:spPr>
          <a:xfrm>
            <a:off x="3048000" y="2418286"/>
            <a:ext cx="405533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6BA2CBBE-B113-5633-A605-E367CEE8AFA1}"/>
              </a:ext>
            </a:extLst>
          </p:cNvPr>
          <p:cNvSpPr txBox="1"/>
          <p:nvPr/>
        </p:nvSpPr>
        <p:spPr>
          <a:xfrm>
            <a:off x="2667000" y="3292673"/>
            <a:ext cx="4333960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IDE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289706F9-E6AF-B393-4096-F1CE97B8B44E}"/>
              </a:ext>
            </a:extLst>
          </p:cNvPr>
          <p:cNvSpPr txBox="1"/>
          <p:nvPr/>
        </p:nvSpPr>
        <p:spPr>
          <a:xfrm>
            <a:off x="3048000" y="4217194"/>
            <a:ext cx="4495800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3C13E3B-0688-33F3-950F-5C010A1A6CD7}"/>
              </a:ext>
            </a:extLst>
          </p:cNvPr>
          <p:cNvSpPr txBox="1"/>
          <p:nvPr/>
        </p:nvSpPr>
        <p:spPr>
          <a:xfrm>
            <a:off x="2819400" y="5206388"/>
            <a:ext cx="1803816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000CBF96-D541-C161-AE52-39F49DB17724}"/>
              </a:ext>
            </a:extLst>
          </p:cNvPr>
          <p:cNvSpPr txBox="1"/>
          <p:nvPr/>
        </p:nvSpPr>
        <p:spPr>
          <a:xfrm>
            <a:off x="3048000" y="6130909"/>
            <a:ext cx="3458918" cy="4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799" spc="27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spc="27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endParaRPr lang="en-US" sz="2799" spc="274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F9A02965-6049-E99A-66DB-018B998C73BA}"/>
              </a:ext>
            </a:extLst>
          </p:cNvPr>
          <p:cNvSpPr/>
          <p:nvPr/>
        </p:nvSpPr>
        <p:spPr>
          <a:xfrm>
            <a:off x="9793372" y="2655657"/>
            <a:ext cx="6304452" cy="4041529"/>
          </a:xfrm>
          <a:custGeom>
            <a:avLst/>
            <a:gdLst/>
            <a:ahLst/>
            <a:cxnLst/>
            <a:rect l="l" t="t" r="r" b="b"/>
            <a:pathLst>
              <a:path w="6304452" h="4041529">
                <a:moveTo>
                  <a:pt x="0" y="0"/>
                </a:moveTo>
                <a:lnTo>
                  <a:pt x="6304452" y="0"/>
                </a:lnTo>
                <a:lnTo>
                  <a:pt x="6304452" y="4041529"/>
                </a:lnTo>
                <a:lnTo>
                  <a:pt x="0" y="4041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9410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9" grpId="0"/>
      <p:bldP spid="30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77412" cy="97741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91929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1475616" y="-441175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906955" y="6456065"/>
            <a:ext cx="4313519" cy="4418535"/>
            <a:chOff x="0" y="0"/>
            <a:chExt cx="2086610" cy="2137410"/>
          </a:xfrm>
        </p:grpSpPr>
        <p:sp>
          <p:nvSpPr>
            <p:cNvPr id="6" name="Freeform 6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1152" r="-11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01210" y="4529648"/>
            <a:ext cx="5370678" cy="5246370"/>
            <a:chOff x="0" y="0"/>
            <a:chExt cx="4828540" cy="4716780"/>
          </a:xfrm>
        </p:grpSpPr>
        <p:sp>
          <p:nvSpPr>
            <p:cNvPr id="8" name="Freeform 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1211" b="-1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86966" y="2552770"/>
            <a:ext cx="1119965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000" spc="588" dirty="0">
                <a:solidFill>
                  <a:srgbClr val="49515E"/>
                </a:solidFill>
                <a:latin typeface="Oswald Bold"/>
              </a:rPr>
              <a:t>III. PHÂN TÍCH VÀ THIẾT KẾ HỆ THỐNG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059355" y="6309916"/>
            <a:ext cx="4313519" cy="4418535"/>
            <a:chOff x="0" y="0"/>
            <a:chExt cx="2086610" cy="2137410"/>
          </a:xfrm>
        </p:grpSpPr>
        <p:sp>
          <p:nvSpPr>
            <p:cNvPr id="12" name="Freeform 12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4"/>
              <a:stretch>
                <a:fillRect l="-1152" r="-11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6">
            <a:extLst>
              <a:ext uri="{FF2B5EF4-FFF2-40B4-BE49-F238E27FC236}">
                <a16:creationId xmlns:a16="http://schemas.microsoft.com/office/drawing/2014/main" id="{CF17C6E5-DFB7-E436-91C9-8B7DFFBFA338}"/>
              </a:ext>
            </a:extLst>
          </p:cNvPr>
          <p:cNvSpPr/>
          <p:nvPr/>
        </p:nvSpPr>
        <p:spPr>
          <a:xfrm>
            <a:off x="207638" y="262363"/>
            <a:ext cx="2286000" cy="1892530"/>
          </a:xfrm>
          <a:custGeom>
            <a:avLst/>
            <a:gdLst/>
            <a:ahLst/>
            <a:cxnLst/>
            <a:rect l="l" t="t" r="r" b="b"/>
            <a:pathLst>
              <a:path w="2956844" h="2284835">
                <a:moveTo>
                  <a:pt x="0" y="0"/>
                </a:moveTo>
                <a:lnTo>
                  <a:pt x="2956844" y="0"/>
                </a:lnTo>
                <a:lnTo>
                  <a:pt x="2956844" y="2284834"/>
                </a:lnTo>
                <a:lnTo>
                  <a:pt x="0" y="2284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04800" y="190500"/>
            <a:ext cx="5791200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1.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Mô</a:t>
            </a: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tả</a:t>
            </a: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 Actor</a:t>
            </a:r>
          </a:p>
        </p:txBody>
      </p:sp>
      <p:sp>
        <p:nvSpPr>
          <p:cNvPr id="8" name="Freeform 28"/>
          <p:cNvSpPr/>
          <p:nvPr/>
        </p:nvSpPr>
        <p:spPr>
          <a:xfrm>
            <a:off x="14632122" y="-46813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DFA397-FF1B-CA88-3F74-1F0452349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603538"/>
              </p:ext>
            </p:extLst>
          </p:nvPr>
        </p:nvGraphicFramePr>
        <p:xfrm>
          <a:off x="1121320" y="1283637"/>
          <a:ext cx="5562600" cy="2057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3714">
                  <a:extLst>
                    <a:ext uri="{9D8B030D-6E8A-4147-A177-3AD203B41FA5}">
                      <a16:colId xmlns:a16="http://schemas.microsoft.com/office/drawing/2014/main" val="821808356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2536978344"/>
                    </a:ext>
                  </a:extLst>
                </a:gridCol>
                <a:gridCol w="3615526">
                  <a:extLst>
                    <a:ext uri="{9D8B030D-6E8A-4147-A177-3AD203B41FA5}">
                      <a16:colId xmlns:a16="http://schemas.microsoft.com/office/drawing/2014/main" val="1921203295"/>
                    </a:ext>
                  </a:extLst>
                </a:gridCol>
              </a:tblGrid>
              <a:tr h="500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STT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Tên 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Mô tả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700094"/>
                  </a:ext>
                </a:extLst>
              </a:tr>
              <a:tr h="1056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</a:rPr>
                        <a:t>Admin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300" dirty="0">
                          <a:effectLst/>
                        </a:rPr>
                        <a:t>Là quản trị viên của hệ thống, có mọi quyền và thực hiện mọi chức năng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0377651"/>
                  </a:ext>
                </a:extLst>
              </a:tr>
              <a:tr h="5005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Khách hàng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300" dirty="0">
                          <a:effectLst/>
                        </a:rPr>
                        <a:t>Là </a:t>
                      </a:r>
                      <a:r>
                        <a:rPr lang="en-US" sz="1300" dirty="0" err="1">
                          <a:effectLst/>
                        </a:rPr>
                        <a:t>khách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hàng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sư</a:t>
                      </a:r>
                      <a:r>
                        <a:rPr lang="en-US" sz="1300" dirty="0">
                          <a:effectLst/>
                        </a:rPr>
                        <a:t>̉ </a:t>
                      </a:r>
                      <a:r>
                        <a:rPr lang="en-US" sz="1300" dirty="0" err="1">
                          <a:effectLst/>
                        </a:rPr>
                        <a:t>dụng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5923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BE6B47-24F9-DD96-DBEF-7C2B404B08CA}"/>
              </a:ext>
            </a:extLst>
          </p:cNvPr>
          <p:cNvSpPr/>
          <p:nvPr/>
        </p:nvSpPr>
        <p:spPr>
          <a:xfrm>
            <a:off x="-152400" y="3546110"/>
            <a:ext cx="5791200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2.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Sơ</a:t>
            </a: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đồ</a:t>
            </a: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Usecase</a:t>
            </a:r>
            <a:endParaRPr lang="en-US" sz="4400" spc="265" dirty="0">
              <a:solidFill>
                <a:srgbClr val="49515E"/>
              </a:solidFill>
              <a:latin typeface="Oswald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1848A-585B-A935-6BFC-2BA2215A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076700"/>
            <a:ext cx="5755005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reeform 6" descr="A blue and white logo  Description automatically generated">
            <a:extLst>
              <a:ext uri="{FF2B5EF4-FFF2-40B4-BE49-F238E27FC236}">
                <a16:creationId xmlns:a16="http://schemas.microsoft.com/office/drawing/2014/main" id="{4E9D87DF-AE95-3190-DAA8-FA27355058FF}"/>
              </a:ext>
            </a:extLst>
          </p:cNvPr>
          <p:cNvSpPr/>
          <p:nvPr/>
        </p:nvSpPr>
        <p:spPr>
          <a:xfrm>
            <a:off x="228600" y="8338312"/>
            <a:ext cx="2085310" cy="1611376"/>
          </a:xfrm>
          <a:custGeom>
            <a:avLst/>
            <a:gdLst/>
            <a:ahLst/>
            <a:cxnLst/>
            <a:rect l="l" t="t" r="r" b="b"/>
            <a:pathLst>
              <a:path w="2085310" h="1611376">
                <a:moveTo>
                  <a:pt x="0" y="0"/>
                </a:moveTo>
                <a:lnTo>
                  <a:pt x="2085310" y="0"/>
                </a:lnTo>
                <a:lnTo>
                  <a:pt x="2085310" y="1611376"/>
                </a:lnTo>
                <a:lnTo>
                  <a:pt x="0" y="161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799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22ED-0CCA-A944-0D1E-9A45FCAD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B11284-412E-FD66-D0B1-BA2FF17B31EE}"/>
              </a:ext>
            </a:extLst>
          </p:cNvPr>
          <p:cNvSpPr/>
          <p:nvPr/>
        </p:nvSpPr>
        <p:spPr>
          <a:xfrm>
            <a:off x="-304800" y="190500"/>
            <a:ext cx="8458200" cy="888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3.Sơ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đồ</a:t>
            </a: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phân</a:t>
            </a: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rã</a:t>
            </a: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chức</a:t>
            </a:r>
            <a:r>
              <a:rPr lang="en-US" sz="4400" spc="265" dirty="0">
                <a:solidFill>
                  <a:srgbClr val="49515E"/>
                </a:solidFill>
                <a:latin typeface="Oswald Bold"/>
              </a:rPr>
              <a:t> </a:t>
            </a:r>
            <a:r>
              <a:rPr lang="en-US" sz="4400" spc="265" dirty="0" err="1">
                <a:solidFill>
                  <a:srgbClr val="49515E"/>
                </a:solidFill>
                <a:latin typeface="Oswald Bold"/>
              </a:rPr>
              <a:t>năng</a:t>
            </a:r>
            <a:endParaRPr lang="en-US" sz="4400" spc="265" dirty="0">
              <a:solidFill>
                <a:srgbClr val="49515E"/>
              </a:solidFill>
              <a:latin typeface="Oswald Bold"/>
            </a:endParaRPr>
          </a:p>
        </p:txBody>
      </p:sp>
      <p:sp>
        <p:nvSpPr>
          <p:cNvPr id="8" name="Freeform 28">
            <a:extLst>
              <a:ext uri="{FF2B5EF4-FFF2-40B4-BE49-F238E27FC236}">
                <a16:creationId xmlns:a16="http://schemas.microsoft.com/office/drawing/2014/main" id="{4190AF0C-8077-2AFF-1DDF-1D547B59DA0A}"/>
              </a:ext>
            </a:extLst>
          </p:cNvPr>
          <p:cNvSpPr/>
          <p:nvPr/>
        </p:nvSpPr>
        <p:spPr>
          <a:xfrm>
            <a:off x="14632122" y="-46813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6" descr="A blue and white logo  Description automatically generated">
            <a:extLst>
              <a:ext uri="{FF2B5EF4-FFF2-40B4-BE49-F238E27FC236}">
                <a16:creationId xmlns:a16="http://schemas.microsoft.com/office/drawing/2014/main" id="{92DFB667-DDC4-B4FF-273F-B12B9E6364DB}"/>
              </a:ext>
            </a:extLst>
          </p:cNvPr>
          <p:cNvSpPr/>
          <p:nvPr/>
        </p:nvSpPr>
        <p:spPr>
          <a:xfrm>
            <a:off x="228600" y="8338312"/>
            <a:ext cx="2085310" cy="1611376"/>
          </a:xfrm>
          <a:custGeom>
            <a:avLst/>
            <a:gdLst/>
            <a:ahLst/>
            <a:cxnLst/>
            <a:rect l="l" t="t" r="r" b="b"/>
            <a:pathLst>
              <a:path w="2085310" h="1611376">
                <a:moveTo>
                  <a:pt x="0" y="0"/>
                </a:moveTo>
                <a:lnTo>
                  <a:pt x="2085310" y="0"/>
                </a:lnTo>
                <a:lnTo>
                  <a:pt x="2085310" y="1611376"/>
                </a:lnTo>
                <a:lnTo>
                  <a:pt x="0" y="1611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EB7D29-001A-D98E-7CF4-4F27D573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444112"/>
            <a:ext cx="63246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07CDE-6C87-45B3-7737-59112DC5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988" y="1469922"/>
            <a:ext cx="7616557" cy="5502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1794F6-2B15-E630-2407-48039ABAF1C8}"/>
              </a:ext>
            </a:extLst>
          </p:cNvPr>
          <p:cNvSpPr txBox="1"/>
          <p:nvPr/>
        </p:nvSpPr>
        <p:spPr>
          <a:xfrm>
            <a:off x="4991100" y="8373598"/>
            <a:ext cx="7581900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170" indent="269875" algn="ctr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chức năng quản lý bàn hệ thống sẽ phân quyền cho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khách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hàng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F0B9B-A03E-BAE9-BAB6-7F3CCBB34046}"/>
              </a:ext>
            </a:extLst>
          </p:cNvPr>
          <p:cNvSpPr txBox="1"/>
          <p:nvPr/>
        </p:nvSpPr>
        <p:spPr>
          <a:xfrm>
            <a:off x="1468212" y="7191908"/>
            <a:ext cx="6685188" cy="46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170" indent="269875" algn="ctr">
              <a:lnSpc>
                <a:spcPct val="150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Quan Lý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2FCA3-A48F-E3DD-8662-D584CE5A4767}"/>
              </a:ext>
            </a:extLst>
          </p:cNvPr>
          <p:cNvSpPr txBox="1"/>
          <p:nvPr/>
        </p:nvSpPr>
        <p:spPr>
          <a:xfrm>
            <a:off x="8323862" y="7191908"/>
            <a:ext cx="6685188" cy="46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170" indent="269875" algn="ctr">
              <a:lnSpc>
                <a:spcPct val="150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3567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909</Words>
  <Application>Microsoft Office PowerPoint</Application>
  <PresentationFormat>Custom</PresentationFormat>
  <Paragraphs>120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Open Sans</vt:lpstr>
      <vt:lpstr>Times New Roman</vt:lpstr>
      <vt:lpstr>Open Sans Bold</vt:lpstr>
      <vt:lpstr>TT Rounds Condensed Bold</vt:lpstr>
      <vt:lpstr>Poppins</vt:lpstr>
      <vt:lpstr>Calibri</vt:lpstr>
      <vt:lpstr>Open Sauce Bold</vt:lpstr>
      <vt:lpstr>Lato Bold</vt:lpstr>
      <vt:lpstr>Wingdings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phanmemquanlysinhvien.android.pptx</dc:title>
  <dc:creator>DELL</dc:creator>
  <cp:lastModifiedBy>uvic guj</cp:lastModifiedBy>
  <cp:revision>10</cp:revision>
  <dcterms:created xsi:type="dcterms:W3CDTF">2006-08-16T00:00:00Z</dcterms:created>
  <dcterms:modified xsi:type="dcterms:W3CDTF">2024-11-27T12:36:14Z</dcterms:modified>
  <dc:identifier>DAGWm5kVX58</dc:identifier>
</cp:coreProperties>
</file>